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4"/>
  </p:sldMasterIdLst>
  <p:notesMasterIdLst>
    <p:notesMasterId r:id="rId19"/>
  </p:notesMasterIdLst>
  <p:sldIdLst>
    <p:sldId id="1003" r:id="rId5"/>
    <p:sldId id="1110" r:id="rId6"/>
    <p:sldId id="984" r:id="rId7"/>
    <p:sldId id="755" r:id="rId8"/>
    <p:sldId id="987" r:id="rId9"/>
    <p:sldId id="307" r:id="rId10"/>
    <p:sldId id="758" r:id="rId11"/>
    <p:sldId id="761" r:id="rId12"/>
    <p:sldId id="1006" r:id="rId13"/>
    <p:sldId id="1007" r:id="rId14"/>
    <p:sldId id="1109" r:id="rId15"/>
    <p:sldId id="1005" r:id="rId16"/>
    <p:sldId id="310" r:id="rId17"/>
    <p:sldId id="270" r:id="rId18"/>
  </p:sldIdLst>
  <p:sldSz cx="12192000" cy="6858000"/>
  <p:notesSz cx="6858000" cy="9144000"/>
  <p:embeddedFontLst>
    <p:embeddedFont>
      <p:font typeface="Abadi" panose="020B0604020104020204" pitchFamily="34" charset="0"/>
      <p:regular r:id="rId20"/>
    </p:embeddedFont>
    <p:embeddedFont>
      <p:font typeface="Arial Nova Cond Light" panose="020B030602020202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eutraface Text Greek Book" panose="02000603040000020004" pitchFamily="50" charset="0"/>
      <p:regular r:id="rId27"/>
      <p:bold r:id="rId28"/>
      <p:italic r:id="rId29"/>
      <p:boldItalic r:id="rId30"/>
    </p:embeddedFont>
    <p:embeddedFont>
      <p:font typeface="Neutraface Text Greek Demi" panose="02000603040000020004" pitchFamily="50" charset="0"/>
      <p:bold r:id="rId31"/>
      <p:boldItalic r:id="rId32"/>
    </p:embeddedFont>
    <p:embeddedFont>
      <p:font typeface="Neutraface Text Greek Light" panose="02000603040000020004" pitchFamily="50" charset="0"/>
      <p:regular r:id="rId33"/>
      <p:italic r:id="rId34"/>
    </p:embeddedFont>
    <p:embeddedFont>
      <p:font typeface="Yu Gothic UI Light" panose="020B0300000000000000" pitchFamily="34" charset="-12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D7A8CB-25D6-84F2-9AB0-2967A2AF8FA4}" name="Δημήτρης Αυλωνίτης" initials="ΔΑ" userId="S::d.avlonitis@deda.gr::2673e196-ecf4-4f91-b7a3-8875efd772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Θεόδωρος Τερζόπουλος" initials="ΘΤ" lastIdx="8" clrIdx="0">
    <p:extLst>
      <p:ext uri="{19B8F6BF-5375-455C-9EA6-DF929625EA0E}">
        <p15:presenceInfo xmlns:p15="http://schemas.microsoft.com/office/powerpoint/2012/main" userId="S::t.terzopoulos@deda.gr::f281de2a-4079-4d28-a93c-a0eca84fc9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C58"/>
    <a:srgbClr val="12467F"/>
    <a:srgbClr val="203764"/>
    <a:srgbClr val="9FAABD"/>
    <a:srgbClr val="92D050"/>
    <a:srgbClr val="55BC51"/>
    <a:srgbClr val="53BA54"/>
    <a:srgbClr val="4B5F83"/>
    <a:srgbClr val="0A5070"/>
    <a:srgbClr val="344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F8F9B4-6BF9-431B-B7E2-7EF12BE6C6A7}" v="14" dt="2023-11-17T12:18:16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Φωτεινό στυλ 2 - Έμφαση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Φωτεινό στυλ 1 - Έμφαση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Μεσαίο στυλ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3094" autoAdjust="0"/>
  </p:normalViewPr>
  <p:slideViewPr>
    <p:cSldViewPr snapToGrid="0">
      <p:cViewPr varScale="1">
        <p:scale>
          <a:sx n="93" d="100"/>
          <a:sy n="93" d="100"/>
        </p:scale>
        <p:origin x="13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F5EBB8-9DA9-4A0A-A553-3A0C79D8CD0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A5BD7B-79F3-4768-8B4E-7C5F940DA5E6}">
      <dgm:prSet/>
      <dgm:spPr/>
      <dgm:t>
        <a:bodyPr/>
        <a:lstStyle/>
        <a:p>
          <a:pPr>
            <a:lnSpc>
              <a:spcPct val="100000"/>
            </a:lnSpc>
          </a:pPr>
          <a:r>
            <a:rPr lang="el-GR" dirty="0">
              <a:solidFill>
                <a:srgbClr val="344A73"/>
              </a:solidFill>
              <a:latin typeface="Neutraface Text Greek Light" panose="02000603040000020004" pitchFamily="50" charset="0"/>
            </a:rPr>
            <a:t>Η </a:t>
          </a:r>
          <a:r>
            <a:rPr lang="el-GR" b="1" dirty="0">
              <a:solidFill>
                <a:srgbClr val="344A73"/>
              </a:solidFill>
              <a:latin typeface="Neutraface Text Greek Light" panose="02000603040000020004" pitchFamily="50" charset="0"/>
            </a:rPr>
            <a:t>ΔΕΔΑ (Εταιρεία Διανομής Αερίου) έχει αναλάβει την ανάπτυξη και λειτουργία του δικτύου διανομής φυσικού αερίου σε όλες τις περιοχές της Ελλάδας, συνολικά 10 περιφέρειες, όπου δραστηριοποιείται ο Όμιλος ΔΕΠΑ Υποδομών. Η εταιρεία διαχειρίζεται σήμερα περίπου 7.700 χιλιόμετρα δικτύου και εξυπηρετεί περισσότερα από μισό εκατομμύριο ενεργά σημεία διανομής.</a:t>
          </a:r>
          <a:endParaRPr lang="en-US" dirty="0">
            <a:solidFill>
              <a:srgbClr val="344A73"/>
            </a:solidFill>
            <a:latin typeface="Neutraface Text Greek Light" panose="02000603040000020004" pitchFamily="50" charset="0"/>
          </a:endParaRPr>
        </a:p>
      </dgm:t>
    </dgm:pt>
    <dgm:pt modelId="{77AD8278-D4E6-4144-B1E8-E433D4F32E6B}" type="parTrans" cxnId="{DA690022-8C09-4BF9-B230-C986A998A131}">
      <dgm:prSet/>
      <dgm:spPr/>
      <dgm:t>
        <a:bodyPr/>
        <a:lstStyle/>
        <a:p>
          <a:endParaRPr lang="en-US">
            <a:latin typeface="Neutraface Text Greek Light" panose="02000603040000020004" pitchFamily="50" charset="0"/>
          </a:endParaRPr>
        </a:p>
      </dgm:t>
    </dgm:pt>
    <dgm:pt modelId="{6B24584D-944D-4DB7-902E-CB0B4CEF3347}" type="sibTrans" cxnId="{DA690022-8C09-4BF9-B230-C986A998A131}">
      <dgm:prSet/>
      <dgm:spPr/>
      <dgm:t>
        <a:bodyPr/>
        <a:lstStyle/>
        <a:p>
          <a:endParaRPr lang="en-US">
            <a:latin typeface="Neutraface Text Greek Light" panose="02000603040000020004" pitchFamily="50" charset="0"/>
          </a:endParaRPr>
        </a:p>
      </dgm:t>
    </dgm:pt>
    <dgm:pt modelId="{0CC9AC00-15E5-4524-B32F-D0D0A668AD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344A73"/>
              </a:solidFill>
              <a:latin typeface="Neutraface Text Greek Light" panose="02000603040000020004" pitchFamily="50" charset="0"/>
            </a:rPr>
            <a:t>Στόχος της </a:t>
          </a:r>
          <a:r>
            <a:rPr lang="el-GR" b="1" dirty="0">
              <a:solidFill>
                <a:srgbClr val="344A73"/>
              </a:solidFill>
              <a:latin typeface="Neutraface Text Greek Light" panose="02000603040000020004" pitchFamily="50" charset="0"/>
            </a:rPr>
            <a:t>εταιρείας</a:t>
          </a:r>
          <a:r>
            <a:rPr lang="en-US" b="1" dirty="0">
              <a:solidFill>
                <a:srgbClr val="344A73"/>
              </a:solidFill>
              <a:latin typeface="Neutraface Text Greek Light" panose="02000603040000020004" pitchFamily="50" charset="0"/>
            </a:rPr>
            <a:t> είναι η δημιουργία υποδομών κομβικής σημασίας για τη βελτίωση της καθημερινότητας των πολιτών και την </a:t>
          </a:r>
          <a:r>
            <a:rPr lang="el-GR" b="1" dirty="0">
              <a:solidFill>
                <a:srgbClr val="344A73"/>
              </a:solidFill>
              <a:latin typeface="Neutraface Text Greek Light" panose="02000603040000020004" pitchFamily="50" charset="0"/>
            </a:rPr>
            <a:t>ενίσχυση </a:t>
          </a:r>
          <a:r>
            <a:rPr lang="en-US" b="1" dirty="0">
              <a:solidFill>
                <a:srgbClr val="344A73"/>
              </a:solidFill>
              <a:latin typeface="Neutraface Text Greek Light" panose="02000603040000020004" pitchFamily="50" charset="0"/>
            </a:rPr>
            <a:t>της ανταγωνιστικότητας των επιχειρήσεων, χάρη στην μείωση του ενεργειακού κόστους.</a:t>
          </a:r>
        </a:p>
      </dgm:t>
    </dgm:pt>
    <dgm:pt modelId="{A90353BE-3908-44FC-89E4-BC2CCD2FB824}" type="parTrans" cxnId="{7FE89ECD-0DCE-46A4-9B2F-6324BC83E65F}">
      <dgm:prSet/>
      <dgm:spPr/>
      <dgm:t>
        <a:bodyPr/>
        <a:lstStyle/>
        <a:p>
          <a:endParaRPr lang="en-US">
            <a:latin typeface="Neutraface Text Greek Light" panose="02000603040000020004" pitchFamily="50" charset="0"/>
          </a:endParaRPr>
        </a:p>
      </dgm:t>
    </dgm:pt>
    <dgm:pt modelId="{042DD3A8-F248-4ACD-B40D-7D778FDE3CBF}" type="sibTrans" cxnId="{7FE89ECD-0DCE-46A4-9B2F-6324BC83E65F}">
      <dgm:prSet/>
      <dgm:spPr/>
      <dgm:t>
        <a:bodyPr/>
        <a:lstStyle/>
        <a:p>
          <a:endParaRPr lang="en-US">
            <a:latin typeface="Neutraface Text Greek Light" panose="02000603040000020004" pitchFamily="50" charset="0"/>
          </a:endParaRPr>
        </a:p>
      </dgm:t>
    </dgm:pt>
    <dgm:pt modelId="{B0ECD959-8221-4816-B696-3FBDB5F9D753}" type="pres">
      <dgm:prSet presAssocID="{6EF5EBB8-9DA9-4A0A-A553-3A0C79D8CD0B}" presName="root" presStyleCnt="0">
        <dgm:presLayoutVars>
          <dgm:dir/>
          <dgm:resizeHandles val="exact"/>
        </dgm:presLayoutVars>
      </dgm:prSet>
      <dgm:spPr/>
    </dgm:pt>
    <dgm:pt modelId="{A0E0BA81-3814-42B5-B058-7821A4EF1274}" type="pres">
      <dgm:prSet presAssocID="{61A5BD7B-79F3-4768-8B4E-7C5F940DA5E6}" presName="compNode" presStyleCnt="0"/>
      <dgm:spPr/>
    </dgm:pt>
    <dgm:pt modelId="{A3D02045-54D3-4048-8C3E-EB5D0C06CBB1}" type="pres">
      <dgm:prSet presAssocID="{61A5BD7B-79F3-4768-8B4E-7C5F940DA5E6}" presName="iconRect" presStyleLbl="node1" presStyleIdx="0" presStyleCnt="2" custLinFactNeighborX="-1104" custLinFactNeighborY="-24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517E15EB-2CFC-4B22-8747-D5E9A529DF16}" type="pres">
      <dgm:prSet presAssocID="{61A5BD7B-79F3-4768-8B4E-7C5F940DA5E6}" presName="spaceRect" presStyleCnt="0"/>
      <dgm:spPr/>
    </dgm:pt>
    <dgm:pt modelId="{BE72FE88-4375-4268-998E-FA6494CA88FD}" type="pres">
      <dgm:prSet presAssocID="{61A5BD7B-79F3-4768-8B4E-7C5F940DA5E6}" presName="textRect" presStyleLbl="revTx" presStyleIdx="0" presStyleCnt="2" custScaleX="155762" custScaleY="120666" custLinFactNeighborX="-57851">
        <dgm:presLayoutVars>
          <dgm:chMax val="1"/>
          <dgm:chPref val="1"/>
        </dgm:presLayoutVars>
      </dgm:prSet>
      <dgm:spPr/>
    </dgm:pt>
    <dgm:pt modelId="{C1A51C56-FF32-445A-BCAA-186727907F38}" type="pres">
      <dgm:prSet presAssocID="{6B24584D-944D-4DB7-902E-CB0B4CEF3347}" presName="sibTrans" presStyleCnt="0"/>
      <dgm:spPr/>
    </dgm:pt>
    <dgm:pt modelId="{94D99D22-5B1F-4F54-B62D-DE7B15AE2B0A}" type="pres">
      <dgm:prSet presAssocID="{0CC9AC00-15E5-4524-B32F-D0D0A668AD19}" presName="compNode" presStyleCnt="0"/>
      <dgm:spPr/>
    </dgm:pt>
    <dgm:pt modelId="{11DAC683-8DB3-40A2-B735-8D17387625C1}" type="pres">
      <dgm:prSet presAssocID="{0CC9AC00-15E5-4524-B32F-D0D0A668AD19}" presName="iconRect" presStyleLbl="node1" presStyleIdx="1" presStyleCnt="2" custLinFactNeighborX="-3598" custLinFactNeighborY="-2795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Σημάδι ελέγχου"/>
        </a:ext>
      </dgm:extLst>
    </dgm:pt>
    <dgm:pt modelId="{89EBD79C-1EFE-4586-850A-C50FAB97741C}" type="pres">
      <dgm:prSet presAssocID="{0CC9AC00-15E5-4524-B32F-D0D0A668AD19}" presName="spaceRect" presStyleCnt="0"/>
      <dgm:spPr/>
    </dgm:pt>
    <dgm:pt modelId="{4E6B43BB-0842-4662-8D8A-F7D2FF949A9E}" type="pres">
      <dgm:prSet presAssocID="{0CC9AC00-15E5-4524-B32F-D0D0A668AD19}" presName="textRect" presStyleLbl="revTx" presStyleIdx="1" presStyleCnt="2" custScaleX="126344" custScaleY="119765" custLinFactNeighborX="32266">
        <dgm:presLayoutVars>
          <dgm:chMax val="1"/>
          <dgm:chPref val="1"/>
        </dgm:presLayoutVars>
      </dgm:prSet>
      <dgm:spPr/>
    </dgm:pt>
  </dgm:ptLst>
  <dgm:cxnLst>
    <dgm:cxn modelId="{DA690022-8C09-4BF9-B230-C986A998A131}" srcId="{6EF5EBB8-9DA9-4A0A-A553-3A0C79D8CD0B}" destId="{61A5BD7B-79F3-4768-8B4E-7C5F940DA5E6}" srcOrd="0" destOrd="0" parTransId="{77AD8278-D4E6-4144-B1E8-E433D4F32E6B}" sibTransId="{6B24584D-944D-4DB7-902E-CB0B4CEF3347}"/>
    <dgm:cxn modelId="{1B13CEC6-11FE-4E94-B812-8673289377BA}" type="presOf" srcId="{0CC9AC00-15E5-4524-B32F-D0D0A668AD19}" destId="{4E6B43BB-0842-4662-8D8A-F7D2FF949A9E}" srcOrd="0" destOrd="0" presId="urn:microsoft.com/office/officeart/2018/2/layout/IconLabelList"/>
    <dgm:cxn modelId="{7FE89ECD-0DCE-46A4-9B2F-6324BC83E65F}" srcId="{6EF5EBB8-9DA9-4A0A-A553-3A0C79D8CD0B}" destId="{0CC9AC00-15E5-4524-B32F-D0D0A668AD19}" srcOrd="1" destOrd="0" parTransId="{A90353BE-3908-44FC-89E4-BC2CCD2FB824}" sibTransId="{042DD3A8-F248-4ACD-B40D-7D778FDE3CBF}"/>
    <dgm:cxn modelId="{872AF5E0-D88A-4363-9D06-2FB6D6683205}" type="presOf" srcId="{6EF5EBB8-9DA9-4A0A-A553-3A0C79D8CD0B}" destId="{B0ECD959-8221-4816-B696-3FBDB5F9D753}" srcOrd="0" destOrd="0" presId="urn:microsoft.com/office/officeart/2018/2/layout/IconLabelList"/>
    <dgm:cxn modelId="{726CD7FF-FCB5-4EBB-8FE7-2691EB3E0465}" type="presOf" srcId="{61A5BD7B-79F3-4768-8B4E-7C5F940DA5E6}" destId="{BE72FE88-4375-4268-998E-FA6494CA88FD}" srcOrd="0" destOrd="0" presId="urn:microsoft.com/office/officeart/2018/2/layout/IconLabelList"/>
    <dgm:cxn modelId="{BB4C099F-2EB5-4216-9C04-EFAA8DB3D980}" type="presParOf" srcId="{B0ECD959-8221-4816-B696-3FBDB5F9D753}" destId="{A0E0BA81-3814-42B5-B058-7821A4EF1274}" srcOrd="0" destOrd="0" presId="urn:microsoft.com/office/officeart/2018/2/layout/IconLabelList"/>
    <dgm:cxn modelId="{31D90741-395E-49A9-B43E-4927371423D5}" type="presParOf" srcId="{A0E0BA81-3814-42B5-B058-7821A4EF1274}" destId="{A3D02045-54D3-4048-8C3E-EB5D0C06CBB1}" srcOrd="0" destOrd="0" presId="urn:microsoft.com/office/officeart/2018/2/layout/IconLabelList"/>
    <dgm:cxn modelId="{2F106F71-5845-48A7-9F48-1EE72DB0BF25}" type="presParOf" srcId="{A0E0BA81-3814-42B5-B058-7821A4EF1274}" destId="{517E15EB-2CFC-4B22-8747-D5E9A529DF16}" srcOrd="1" destOrd="0" presId="urn:microsoft.com/office/officeart/2018/2/layout/IconLabelList"/>
    <dgm:cxn modelId="{D46DAFB2-A3C7-4C93-8CC7-4D200EECF6FE}" type="presParOf" srcId="{A0E0BA81-3814-42B5-B058-7821A4EF1274}" destId="{BE72FE88-4375-4268-998E-FA6494CA88FD}" srcOrd="2" destOrd="0" presId="urn:microsoft.com/office/officeart/2018/2/layout/IconLabelList"/>
    <dgm:cxn modelId="{72DCF01E-44EB-4CA9-8C0A-14090C89A761}" type="presParOf" srcId="{B0ECD959-8221-4816-B696-3FBDB5F9D753}" destId="{C1A51C56-FF32-445A-BCAA-186727907F38}" srcOrd="1" destOrd="0" presId="urn:microsoft.com/office/officeart/2018/2/layout/IconLabelList"/>
    <dgm:cxn modelId="{0FB56792-63F5-4774-85BE-67B75DA16ABA}" type="presParOf" srcId="{B0ECD959-8221-4816-B696-3FBDB5F9D753}" destId="{94D99D22-5B1F-4F54-B62D-DE7B15AE2B0A}" srcOrd="2" destOrd="0" presId="urn:microsoft.com/office/officeart/2018/2/layout/IconLabelList"/>
    <dgm:cxn modelId="{0AE53D13-6E20-4E62-9ACD-4A4573EF5451}" type="presParOf" srcId="{94D99D22-5B1F-4F54-B62D-DE7B15AE2B0A}" destId="{11DAC683-8DB3-40A2-B735-8D17387625C1}" srcOrd="0" destOrd="0" presId="urn:microsoft.com/office/officeart/2018/2/layout/IconLabelList"/>
    <dgm:cxn modelId="{89886D11-75E3-48BF-A86F-F4D4075DACFD}" type="presParOf" srcId="{94D99D22-5B1F-4F54-B62D-DE7B15AE2B0A}" destId="{89EBD79C-1EFE-4586-850A-C50FAB97741C}" srcOrd="1" destOrd="0" presId="urn:microsoft.com/office/officeart/2018/2/layout/IconLabelList"/>
    <dgm:cxn modelId="{1B7843D8-CDC0-4C8D-B374-D99DF7231784}" type="presParOf" srcId="{94D99D22-5B1F-4F54-B62D-DE7B15AE2B0A}" destId="{4E6B43BB-0842-4662-8D8A-F7D2FF949A9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2045-54D3-4048-8C3E-EB5D0C06CBB1}">
      <dsp:nvSpPr>
        <dsp:cNvPr id="0" name=""/>
        <dsp:cNvSpPr/>
      </dsp:nvSpPr>
      <dsp:spPr>
        <a:xfrm>
          <a:off x="1382394" y="0"/>
          <a:ext cx="1093500" cy="1093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2FE88-4375-4268-998E-FA6494CA88FD}">
      <dsp:nvSpPr>
        <dsp:cNvPr id="0" name=""/>
        <dsp:cNvSpPr/>
      </dsp:nvSpPr>
      <dsp:spPr>
        <a:xfrm>
          <a:off x="0" y="1561007"/>
          <a:ext cx="3785016" cy="141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Η </a:t>
          </a:r>
          <a:r>
            <a:rPr lang="el-GR" sz="1100" b="1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ΔΕΔΑ (Εταιρεία Διανομής Αερίου) έχει αναλάβει την ανάπτυξη και λειτουργία του δικτύου διανομής φυσικού αερίου σε όλες τις περιοχές της Ελλάδας, συνολικά 10 περιφέρειες, όπου δραστηριοποιείται ο Όμιλος ΔΕΠΑ Υποδομών. Η εταιρεία διαχειρίζεται σήμερα περίπου 7.700 χιλιόμετρα δικτύου και εξυπηρετεί περισσότερα από μισό εκατομμύριο ενεργά σημεία διανομής.</a:t>
          </a:r>
          <a:endParaRPr lang="en-US" sz="1100" kern="1200" dirty="0">
            <a:solidFill>
              <a:srgbClr val="344A73"/>
            </a:solidFill>
            <a:latin typeface="Neutraface Text Greek Light" panose="02000603040000020004" pitchFamily="50" charset="0"/>
          </a:endParaRPr>
        </a:p>
      </dsp:txBody>
      <dsp:txXfrm>
        <a:off x="0" y="1561007"/>
        <a:ext cx="3785016" cy="1411792"/>
      </dsp:txXfrm>
    </dsp:sp>
    <dsp:sp modelId="{11DAC683-8DB3-40A2-B735-8D17387625C1}">
      <dsp:nvSpPr>
        <dsp:cNvPr id="0" name=""/>
        <dsp:cNvSpPr/>
      </dsp:nvSpPr>
      <dsp:spPr>
        <a:xfrm>
          <a:off x="5207960" y="0"/>
          <a:ext cx="1093500" cy="1093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B43BB-0842-4662-8D8A-F7D2FF949A9E}">
      <dsp:nvSpPr>
        <dsp:cNvPr id="0" name=""/>
        <dsp:cNvSpPr/>
      </dsp:nvSpPr>
      <dsp:spPr>
        <a:xfrm>
          <a:off x="4307683" y="1568914"/>
          <a:ext cx="3070159" cy="140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Στόχος της </a:t>
          </a:r>
          <a:r>
            <a:rPr lang="el-GR" sz="1100" b="1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εταιρείας</a:t>
          </a:r>
          <a:r>
            <a:rPr lang="en-US" sz="1100" b="1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 είναι η δημιουργία υποδομών κομβικής σημασίας για τη βελτίωση της καθημερινότητας των πολιτών και την </a:t>
          </a:r>
          <a:r>
            <a:rPr lang="el-GR" sz="1100" b="1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ενίσχυση </a:t>
          </a:r>
          <a:r>
            <a:rPr lang="en-US" sz="1100" b="1" kern="1200" dirty="0">
              <a:solidFill>
                <a:srgbClr val="344A73"/>
              </a:solidFill>
              <a:latin typeface="Neutraface Text Greek Light" panose="02000603040000020004" pitchFamily="50" charset="0"/>
            </a:rPr>
            <a:t>της ανταγωνιστικότητας των επιχειρήσεων, χάρη στην μείωση του ενεργειακού κόστους.</a:t>
          </a:r>
        </a:p>
      </dsp:txBody>
      <dsp:txXfrm>
        <a:off x="4307683" y="1568914"/>
        <a:ext cx="3070159" cy="1401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43660-5B17-4A2A-B708-7446420D21E7}" type="datetimeFigureOut">
              <a:rPr lang="el-GR" smtClean="0"/>
              <a:t>17/11/2023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20D18-469A-4BB8-B918-C77444A0CA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877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C327-6CF4-4409-9202-CD94303A16D0}" type="datetime1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3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D306-1B4A-4970-A128-DC8A3055E8E6}" type="datetime1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2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22F3-444F-462F-A7C3-DD986C838573}" type="datetime1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54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95775" y="0"/>
            <a:ext cx="7896225" cy="6858000"/>
          </a:xfrm>
          <a:custGeom>
            <a:avLst/>
            <a:gdLst>
              <a:gd name="connsiteX0" fmla="*/ 4698963 w 15792449"/>
              <a:gd name="connsiteY0" fmla="*/ 0 h 13715999"/>
              <a:gd name="connsiteX1" fmla="*/ 15792449 w 15792449"/>
              <a:gd name="connsiteY1" fmla="*/ 0 h 13715999"/>
              <a:gd name="connsiteX2" fmla="*/ 15792449 w 15792449"/>
              <a:gd name="connsiteY2" fmla="*/ 13715999 h 13715999"/>
              <a:gd name="connsiteX3" fmla="*/ 0 w 1579244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92449" h="13715999">
                <a:moveTo>
                  <a:pt x="4698963" y="0"/>
                </a:moveTo>
                <a:lnTo>
                  <a:pt x="15792449" y="0"/>
                </a:lnTo>
                <a:lnTo>
                  <a:pt x="15792449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7" y="233388"/>
            <a:ext cx="558006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35756" y="0"/>
            <a:ext cx="989806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3554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CAF09-17ED-3B41-9164-953A7C540A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4242816"/>
            <a:ext cx="12192000" cy="261518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" y="1627632"/>
            <a:ext cx="12192000" cy="261518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35756" y="0"/>
            <a:ext cx="989806" cy="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2827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2004-7CBF-4E12-A542-02006322C534}" type="datetime1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3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6530-BD62-492A-95B6-F9C2109FD095}" type="datetime1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4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9C9B-B168-4F3A-90DE-C1B909609312}" type="datetime1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D30C-62FD-49B4-BE4D-E577056C239C}" type="datetime1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E7B0-1A61-4E49-8A0F-16B7241B2894}" type="datetime1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C7A1-7E67-4652-82CB-E04CBA19D781}" type="datetime1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0CF45-BBC7-446C-B86C-26B891E580EA}" type="datetime1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5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5B3A-3637-4EE0-9310-8CEAE3FE265E}" type="datetime1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FB9FB-DDC9-4E5F-9AB2-13BAEA461798}" type="datetime1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F609-F237-4AA8-AD40-5E4D7464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E861B1-02B8-4A6D-836C-AF30C8575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A10E9A9A-4060-4927-8DD5-6D059DFD2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24" y="-93306"/>
            <a:ext cx="5789716" cy="6078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F3ABC0-81E5-4440-A1EF-30E8F04A9D85}"/>
              </a:ext>
            </a:extLst>
          </p:cNvPr>
          <p:cNvSpPr txBox="1"/>
          <p:nvPr/>
        </p:nvSpPr>
        <p:spPr>
          <a:xfrm>
            <a:off x="0" y="5820967"/>
            <a:ext cx="4580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Δίνουμε Ενέργεια στην Ελλάδα </a:t>
            </a:r>
            <a:endParaRPr lang="en-US" sz="2400" dirty="0">
              <a:solidFill>
                <a:schemeClr val="bg1"/>
              </a:solidFill>
              <a:latin typeface="Neutraface Text Greek Light" panose="02000603040000020004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104A80-A68A-486B-A189-AE306FC20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82632"/>
            <a:ext cx="7910818" cy="56565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1E77D5F-E513-4EEB-A327-9C8BA23438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7"/>
          <a:stretch/>
        </p:blipFill>
        <p:spPr>
          <a:xfrm>
            <a:off x="5074026" y="2434889"/>
            <a:ext cx="1426228" cy="102179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B53C2B6-A398-2653-832A-6CCD08011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3" y="-330838"/>
            <a:ext cx="2341443" cy="23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5913C-F903-4ECD-B5B9-0508744C7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B9AD0BF2-0F13-4482-81E3-F281BA3F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6" y="0"/>
            <a:ext cx="5580063" cy="5539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CRM</a:t>
            </a:r>
            <a:endParaRPr lang="el-GR" sz="24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A6BCE-1774-452E-8898-D4C581D3C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14903"/>
            <a:ext cx="7424257" cy="5308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91A4C-BC66-4F49-984D-8382A2284BAF}"/>
              </a:ext>
            </a:extLst>
          </p:cNvPr>
          <p:cNvGrpSpPr/>
          <p:nvPr/>
        </p:nvGrpSpPr>
        <p:grpSpPr>
          <a:xfrm>
            <a:off x="0" y="0"/>
            <a:ext cx="2306972" cy="58723"/>
            <a:chOff x="0" y="0"/>
            <a:chExt cx="2306972" cy="587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88472D-7EF3-4717-9BE1-B36F0A0F3ACB}"/>
                </a:ext>
              </a:extLst>
            </p:cNvPr>
            <p:cNvSpPr/>
            <p:nvPr/>
          </p:nvSpPr>
          <p:spPr>
            <a:xfrm>
              <a:off x="1005231" y="0"/>
              <a:ext cx="1301741" cy="5872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C13D01-6DCD-4937-AEAC-B33E935E544D}"/>
                </a:ext>
              </a:extLst>
            </p:cNvPr>
            <p:cNvSpPr/>
            <p:nvPr/>
          </p:nvSpPr>
          <p:spPr>
            <a:xfrm>
              <a:off x="0" y="0"/>
              <a:ext cx="1301741" cy="5872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626E2E4-8BB3-78D9-BB52-C3D431506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4696"/>
            <a:ext cx="12192000" cy="5208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0E8375-41D3-3E92-11D2-72404BA69AB2}"/>
              </a:ext>
            </a:extLst>
          </p:cNvPr>
          <p:cNvSpPr txBox="1"/>
          <p:nvPr/>
        </p:nvSpPr>
        <p:spPr>
          <a:xfrm>
            <a:off x="10060022" y="6504431"/>
            <a:ext cx="2094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#</a:t>
            </a:r>
            <a:r>
              <a:rPr lang="el-GR" sz="14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ΔίνουμεΕνέργειαστηνΕλλαδα</a:t>
            </a:r>
            <a:endParaRPr lang="en-US" sz="14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8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5913C-F903-4ECD-B5B9-0508744C7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Εικόνα 8">
            <a:extLst>
              <a:ext uri="{FF2B5EF4-FFF2-40B4-BE49-F238E27FC236}">
                <a16:creationId xmlns:a16="http://schemas.microsoft.com/office/drawing/2014/main" id="{5ADA2052-F41F-4FBB-AAC7-2CDA31DBD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946"/>
            <a:ext cx="12192000" cy="2953690"/>
          </a:xfrm>
          <a:prstGeom prst="rect">
            <a:avLst/>
          </a:prstGeom>
        </p:spPr>
      </p:pic>
      <p:pic>
        <p:nvPicPr>
          <p:cNvPr id="16" name="Εικόνα 10">
            <a:extLst>
              <a:ext uri="{FF2B5EF4-FFF2-40B4-BE49-F238E27FC236}">
                <a16:creationId xmlns:a16="http://schemas.microsoft.com/office/drawing/2014/main" id="{BF9CAE62-2108-4C50-950B-0FE5A7233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983"/>
            <a:ext cx="12192000" cy="501301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39C2AF-D27C-4895-9748-31B0AF468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83"/>
          <a:stretch/>
        </p:blipFill>
        <p:spPr>
          <a:xfrm>
            <a:off x="0" y="503339"/>
            <a:ext cx="12192000" cy="6354661"/>
          </a:xfrm>
          <a:prstGeom prst="rect">
            <a:avLst/>
          </a:prstGeom>
        </p:spPr>
      </p:pic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BC55AA86-E423-84E8-4F14-6C6131E81169}"/>
              </a:ext>
            </a:extLst>
          </p:cNvPr>
          <p:cNvCxnSpPr/>
          <p:nvPr/>
        </p:nvCxnSpPr>
        <p:spPr>
          <a:xfrm>
            <a:off x="646545" y="1071418"/>
            <a:ext cx="452582" cy="0"/>
          </a:xfrm>
          <a:prstGeom prst="line">
            <a:avLst/>
          </a:prstGeom>
          <a:ln w="57150">
            <a:solidFill>
              <a:srgbClr val="054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5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28">
            <a:extLst>
              <a:ext uri="{FF2B5EF4-FFF2-40B4-BE49-F238E27FC236}">
                <a16:creationId xmlns:a16="http://schemas.microsoft.com/office/drawing/2014/main" id="{AA58CC38-6540-4224-851D-CE248A36B0E2}"/>
              </a:ext>
            </a:extLst>
          </p:cNvPr>
          <p:cNvSpPr/>
          <p:nvPr/>
        </p:nvSpPr>
        <p:spPr>
          <a:xfrm>
            <a:off x="10109695" y="1950392"/>
            <a:ext cx="1511680" cy="13751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45" name="Oval 29">
            <a:extLst>
              <a:ext uri="{FF2B5EF4-FFF2-40B4-BE49-F238E27FC236}">
                <a16:creationId xmlns:a16="http://schemas.microsoft.com/office/drawing/2014/main" id="{A297D244-53D2-4A85-8812-C124212BE6CF}"/>
              </a:ext>
            </a:extLst>
          </p:cNvPr>
          <p:cNvSpPr/>
          <p:nvPr/>
        </p:nvSpPr>
        <p:spPr>
          <a:xfrm>
            <a:off x="10194691" y="2012433"/>
            <a:ext cx="1189330" cy="113526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42" name="Oval 28">
            <a:extLst>
              <a:ext uri="{FF2B5EF4-FFF2-40B4-BE49-F238E27FC236}">
                <a16:creationId xmlns:a16="http://schemas.microsoft.com/office/drawing/2014/main" id="{19ACF9E2-A4B4-49A1-B58A-3D6EB0E6728C}"/>
              </a:ext>
            </a:extLst>
          </p:cNvPr>
          <p:cNvSpPr/>
          <p:nvPr/>
        </p:nvSpPr>
        <p:spPr>
          <a:xfrm>
            <a:off x="7711885" y="1952138"/>
            <a:ext cx="1511680" cy="13751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43" name="Oval 29">
            <a:extLst>
              <a:ext uri="{FF2B5EF4-FFF2-40B4-BE49-F238E27FC236}">
                <a16:creationId xmlns:a16="http://schemas.microsoft.com/office/drawing/2014/main" id="{89A78F96-BE1C-49F8-A564-C91C5587CA09}"/>
              </a:ext>
            </a:extLst>
          </p:cNvPr>
          <p:cNvSpPr/>
          <p:nvPr/>
        </p:nvSpPr>
        <p:spPr>
          <a:xfrm>
            <a:off x="7796881" y="2014179"/>
            <a:ext cx="1189330" cy="113526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40" name="Oval 28">
            <a:extLst>
              <a:ext uri="{FF2B5EF4-FFF2-40B4-BE49-F238E27FC236}">
                <a16:creationId xmlns:a16="http://schemas.microsoft.com/office/drawing/2014/main" id="{A6FBD1A7-BA9A-427E-A08E-05211515F546}"/>
              </a:ext>
            </a:extLst>
          </p:cNvPr>
          <p:cNvSpPr/>
          <p:nvPr/>
        </p:nvSpPr>
        <p:spPr>
          <a:xfrm>
            <a:off x="5403334" y="1955277"/>
            <a:ext cx="1511680" cy="13751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41" name="Oval 29">
            <a:extLst>
              <a:ext uri="{FF2B5EF4-FFF2-40B4-BE49-F238E27FC236}">
                <a16:creationId xmlns:a16="http://schemas.microsoft.com/office/drawing/2014/main" id="{A12A9E90-2C50-4A9F-B091-7ADFCBD17A6B}"/>
              </a:ext>
            </a:extLst>
          </p:cNvPr>
          <p:cNvSpPr/>
          <p:nvPr/>
        </p:nvSpPr>
        <p:spPr>
          <a:xfrm>
            <a:off x="5488330" y="2017318"/>
            <a:ext cx="1189330" cy="113526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38" name="Oval 28">
            <a:extLst>
              <a:ext uri="{FF2B5EF4-FFF2-40B4-BE49-F238E27FC236}">
                <a16:creationId xmlns:a16="http://schemas.microsoft.com/office/drawing/2014/main" id="{F938564D-C359-4605-893B-F30AB35F8447}"/>
              </a:ext>
            </a:extLst>
          </p:cNvPr>
          <p:cNvSpPr/>
          <p:nvPr/>
        </p:nvSpPr>
        <p:spPr>
          <a:xfrm>
            <a:off x="3021686" y="1908648"/>
            <a:ext cx="1511680" cy="13751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39" name="Oval 29">
            <a:extLst>
              <a:ext uri="{FF2B5EF4-FFF2-40B4-BE49-F238E27FC236}">
                <a16:creationId xmlns:a16="http://schemas.microsoft.com/office/drawing/2014/main" id="{81C835B1-33C2-4FED-AFE2-DA486D400D64}"/>
              </a:ext>
            </a:extLst>
          </p:cNvPr>
          <p:cNvSpPr/>
          <p:nvPr/>
        </p:nvSpPr>
        <p:spPr>
          <a:xfrm>
            <a:off x="3106682" y="1970689"/>
            <a:ext cx="1189330" cy="113526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36" name="Oval 28">
            <a:extLst>
              <a:ext uri="{FF2B5EF4-FFF2-40B4-BE49-F238E27FC236}">
                <a16:creationId xmlns:a16="http://schemas.microsoft.com/office/drawing/2014/main" id="{CAB1A34B-C0A6-4875-9F85-91593E9A5CE6}"/>
              </a:ext>
            </a:extLst>
          </p:cNvPr>
          <p:cNvSpPr/>
          <p:nvPr/>
        </p:nvSpPr>
        <p:spPr>
          <a:xfrm>
            <a:off x="520290" y="1973842"/>
            <a:ext cx="1519370" cy="138219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37" name="Oval 29">
            <a:extLst>
              <a:ext uri="{FF2B5EF4-FFF2-40B4-BE49-F238E27FC236}">
                <a16:creationId xmlns:a16="http://schemas.microsoft.com/office/drawing/2014/main" id="{1D36A4BB-A1DE-4412-8AB4-5A9D2F084CC5}"/>
              </a:ext>
            </a:extLst>
          </p:cNvPr>
          <p:cNvSpPr/>
          <p:nvPr/>
        </p:nvSpPr>
        <p:spPr>
          <a:xfrm>
            <a:off x="605286" y="2037105"/>
            <a:ext cx="1195380" cy="1141044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 Light" panose="020B0300000000000000" pitchFamily="34" charset="-128"/>
              <a:ea typeface="Yu Gothic UI Light" panose="020B0300000000000000" pitchFamily="34" charset="-12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D9C153-4E5C-4F67-A311-3EDC8251410D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f transpor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BB044-249D-4EDF-9DEB-D1DA16FE03C9}"/>
              </a:ext>
            </a:extLst>
          </p:cNvPr>
          <p:cNvSpPr txBox="1"/>
          <p:nvPr/>
        </p:nvSpPr>
        <p:spPr>
          <a:xfrm>
            <a:off x="263750" y="164423"/>
            <a:ext cx="7642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ΔΙΑΔΙΚΑΣΙΑ ΣΥΝΔΕΣΗΣ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A02CFAE-03F7-4C4B-9C1D-DCDDEC7CC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1" y="2215803"/>
            <a:ext cx="824898" cy="754694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65C3973-EF8A-4FDF-9172-B6350F3DB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5022" r="10977" b="-1"/>
          <a:stretch/>
        </p:blipFill>
        <p:spPr>
          <a:xfrm>
            <a:off x="3408681" y="2118365"/>
            <a:ext cx="667171" cy="792948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7B07E26-94FA-44F6-AD8E-D58A6E947C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11210" r="13804" b="29436"/>
          <a:stretch/>
        </p:blipFill>
        <p:spPr>
          <a:xfrm>
            <a:off x="5641190" y="2215803"/>
            <a:ext cx="808764" cy="709116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F4EEA2B7-30F1-46D5-BBAD-82C72DC5EE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10843" r="22490" b="14504"/>
          <a:stretch/>
        </p:blipFill>
        <p:spPr>
          <a:xfrm>
            <a:off x="10513460" y="2232538"/>
            <a:ext cx="551792" cy="6923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8FDB6B-F60D-4924-861A-55793C9612D1}"/>
              </a:ext>
            </a:extLst>
          </p:cNvPr>
          <p:cNvSpPr txBox="1"/>
          <p:nvPr/>
        </p:nvSpPr>
        <p:spPr>
          <a:xfrm>
            <a:off x="128146" y="3439928"/>
            <a:ext cx="2218785" cy="85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Έλεγχος διαθεσιμότητας δικτύου &amp; Αίτηση Σύνδεσης του ακινήτου σας στο δίκτυο φυσικού αερίου της ΔΕΔΑ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CB21F6-F5D4-4CF4-B132-09A2A8844EA5}"/>
              </a:ext>
            </a:extLst>
          </p:cNvPr>
          <p:cNvSpPr txBox="1"/>
          <p:nvPr/>
        </p:nvSpPr>
        <p:spPr>
          <a:xfrm>
            <a:off x="2736411" y="3439280"/>
            <a:ext cx="2118439" cy="46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Υπογραφή σύμβασης σύνδεσης ΔΕΔΑ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24FC01-8181-46F4-AC9A-46C886070FA6}"/>
              </a:ext>
            </a:extLst>
          </p:cNvPr>
          <p:cNvSpPr txBox="1"/>
          <p:nvPr/>
        </p:nvSpPr>
        <p:spPr>
          <a:xfrm>
            <a:off x="5429889" y="3440952"/>
            <a:ext cx="1594590" cy="66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Κατασκευή εξωτερικής εγκατάστασης και τοποθέτηση μετρητή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053EF6-3573-43F4-A407-DE04EC5F6E25}"/>
              </a:ext>
            </a:extLst>
          </p:cNvPr>
          <p:cNvSpPr txBox="1"/>
          <p:nvPr/>
        </p:nvSpPr>
        <p:spPr>
          <a:xfrm>
            <a:off x="7561087" y="3439280"/>
            <a:ext cx="1996256" cy="104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Κατασκευή εσωτερικής εγκατάστασης βάσει της θεωρημένης μελέτης / Υπογραφή σύμβασης προμήθειας με Πάροχο φ.α.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083957-263A-4FAD-A480-68CE223F6CE7}"/>
              </a:ext>
            </a:extLst>
          </p:cNvPr>
          <p:cNvSpPr txBox="1"/>
          <p:nvPr/>
        </p:nvSpPr>
        <p:spPr>
          <a:xfrm>
            <a:off x="10069006" y="3439928"/>
            <a:ext cx="1682267" cy="855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Έλεγχος εσωτερικής εγκατάστασης και τροφοδότηση με φυσικό αέριο</a:t>
            </a:r>
          </a:p>
        </p:txBody>
      </p:sp>
      <p:sp>
        <p:nvSpPr>
          <p:cNvPr id="31" name="Διάγραμμα ροής: Γραμμή σύνδεσης 30">
            <a:extLst>
              <a:ext uri="{FF2B5EF4-FFF2-40B4-BE49-F238E27FC236}">
                <a16:creationId xmlns:a16="http://schemas.microsoft.com/office/drawing/2014/main" id="{C6A51CEB-B80D-45AA-ACAE-511B81D91B33}"/>
              </a:ext>
            </a:extLst>
          </p:cNvPr>
          <p:cNvSpPr/>
          <p:nvPr/>
        </p:nvSpPr>
        <p:spPr>
          <a:xfrm>
            <a:off x="335757" y="1901652"/>
            <a:ext cx="291662" cy="275897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1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f transport"/>
              <a:ea typeface="+mn-ea"/>
              <a:cs typeface="+mn-cs"/>
            </a:endParaRPr>
          </a:p>
        </p:txBody>
      </p:sp>
      <p:sp>
        <p:nvSpPr>
          <p:cNvPr id="32" name="Διάγραμμα ροής: Γραμμή σύνδεσης 31">
            <a:extLst>
              <a:ext uri="{FF2B5EF4-FFF2-40B4-BE49-F238E27FC236}">
                <a16:creationId xmlns:a16="http://schemas.microsoft.com/office/drawing/2014/main" id="{ABE977F3-1BF5-491E-A2C5-56F8964C9871}"/>
              </a:ext>
            </a:extLst>
          </p:cNvPr>
          <p:cNvSpPr/>
          <p:nvPr/>
        </p:nvSpPr>
        <p:spPr>
          <a:xfrm>
            <a:off x="2829639" y="1902091"/>
            <a:ext cx="291662" cy="275897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transport"/>
                <a:ea typeface="+mn-ea"/>
                <a:cs typeface="+mn-cs"/>
              </a:rPr>
              <a:t>2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f transport"/>
              <a:ea typeface="+mn-ea"/>
              <a:cs typeface="+mn-cs"/>
            </a:endParaRPr>
          </a:p>
        </p:txBody>
      </p:sp>
      <p:sp>
        <p:nvSpPr>
          <p:cNvPr id="33" name="Διάγραμμα ροής: Γραμμή σύνδεσης 32">
            <a:extLst>
              <a:ext uri="{FF2B5EF4-FFF2-40B4-BE49-F238E27FC236}">
                <a16:creationId xmlns:a16="http://schemas.microsoft.com/office/drawing/2014/main" id="{5DB98709-7CD6-4AE1-8139-F0C277742D04}"/>
              </a:ext>
            </a:extLst>
          </p:cNvPr>
          <p:cNvSpPr/>
          <p:nvPr/>
        </p:nvSpPr>
        <p:spPr>
          <a:xfrm>
            <a:off x="5262874" y="1903572"/>
            <a:ext cx="291662" cy="275897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3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f transport"/>
              <a:ea typeface="+mn-ea"/>
              <a:cs typeface="+mn-cs"/>
            </a:endParaRPr>
          </a:p>
        </p:txBody>
      </p:sp>
      <p:sp>
        <p:nvSpPr>
          <p:cNvPr id="34" name="Διάγραμμα ροής: Γραμμή σύνδεσης 33">
            <a:extLst>
              <a:ext uri="{FF2B5EF4-FFF2-40B4-BE49-F238E27FC236}">
                <a16:creationId xmlns:a16="http://schemas.microsoft.com/office/drawing/2014/main" id="{36DF5D4A-9A3F-468D-86E0-FB434660A972}"/>
              </a:ext>
            </a:extLst>
          </p:cNvPr>
          <p:cNvSpPr/>
          <p:nvPr/>
        </p:nvSpPr>
        <p:spPr>
          <a:xfrm>
            <a:off x="7561087" y="1902494"/>
            <a:ext cx="291662" cy="275897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4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f transport"/>
              <a:ea typeface="+mn-ea"/>
              <a:cs typeface="+mn-cs"/>
            </a:endParaRPr>
          </a:p>
        </p:txBody>
      </p:sp>
      <p:sp>
        <p:nvSpPr>
          <p:cNvPr id="35" name="Διάγραμμα ροής: Γραμμή σύνδεσης 34">
            <a:extLst>
              <a:ext uri="{FF2B5EF4-FFF2-40B4-BE49-F238E27FC236}">
                <a16:creationId xmlns:a16="http://schemas.microsoft.com/office/drawing/2014/main" id="{14277347-71BB-45D5-AA9C-B7DBFCB58AB9}"/>
              </a:ext>
            </a:extLst>
          </p:cNvPr>
          <p:cNvSpPr/>
          <p:nvPr/>
        </p:nvSpPr>
        <p:spPr>
          <a:xfrm>
            <a:off x="9970144" y="1901654"/>
            <a:ext cx="291662" cy="275897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7F7F7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5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f transport"/>
              <a:ea typeface="+mn-ea"/>
              <a:cs typeface="+mn-cs"/>
            </a:endParaRPr>
          </a:p>
        </p:txBody>
      </p:sp>
      <p:pic>
        <p:nvPicPr>
          <p:cNvPr id="46" name="Picture 18">
            <a:extLst>
              <a:ext uri="{FF2B5EF4-FFF2-40B4-BE49-F238E27FC236}">
                <a16:creationId xmlns:a16="http://schemas.microsoft.com/office/drawing/2014/main" id="{86E79C74-F8C0-C9CC-B89F-EFDD89F36D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69081"/>
            <a:ext cx="7910818" cy="565656"/>
          </a:xfrm>
          <a:prstGeom prst="rect">
            <a:avLst/>
          </a:prstGeom>
        </p:spPr>
      </p:pic>
      <p:pic>
        <p:nvPicPr>
          <p:cNvPr id="48" name="Picture 9" descr="Logo&#10;&#10;Description automatically generated">
            <a:extLst>
              <a:ext uri="{FF2B5EF4-FFF2-40B4-BE49-F238E27FC236}">
                <a16:creationId xmlns:a16="http://schemas.microsoft.com/office/drawing/2014/main" id="{D598527B-C1DD-4979-C330-6D502C841C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1"/>
          <a:stretch/>
        </p:blipFill>
        <p:spPr>
          <a:xfrm>
            <a:off x="10431300" y="66020"/>
            <a:ext cx="1497845" cy="107037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C555563-ED6B-BB76-B1FD-570422068253}"/>
              </a:ext>
            </a:extLst>
          </p:cNvPr>
          <p:cNvSpPr txBox="1"/>
          <p:nvPr/>
        </p:nvSpPr>
        <p:spPr>
          <a:xfrm>
            <a:off x="10060022" y="6504431"/>
            <a:ext cx="2094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#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ΔίνουμεΕνέργειαστηνΕλλαδα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 Light" panose="020B0306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Επίτοιχοι λέβητες φυσικού αερίου">
            <a:extLst>
              <a:ext uri="{FF2B5EF4-FFF2-40B4-BE49-F238E27FC236}">
                <a16:creationId xmlns:a16="http://schemas.microsoft.com/office/drawing/2014/main" id="{BE20C6C7-C846-5D4C-EC1A-0E6B1CDA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2300" y="2177549"/>
            <a:ext cx="819842" cy="8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0975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D9C153-4E5C-4F67-A311-3EDC8251410D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681DDA6-8BCD-4697-852A-7FAB12F43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>
          <a:xfrm>
            <a:off x="10671009" y="167781"/>
            <a:ext cx="1520991" cy="112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8925D-0A1E-743F-8E20-00D3CF4C73CC}"/>
              </a:ext>
            </a:extLst>
          </p:cNvPr>
          <p:cNvSpPr txBox="1"/>
          <p:nvPr/>
        </p:nvSpPr>
        <p:spPr>
          <a:xfrm>
            <a:off x="-1" y="2851919"/>
            <a:ext cx="2596825" cy="114751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2300" b="1" dirty="0">
                <a:latin typeface="Neutraface Text Greek Light" panose="02000603040000020004" pitchFamily="50" charset="0"/>
              </a:rPr>
              <a:t>ΠΛΑΝΟ ΑΝΑΠΤΥΞΗΣ </a:t>
            </a:r>
          </a:p>
          <a:p>
            <a:pPr algn="ctr"/>
            <a:r>
              <a:rPr lang="el-GR" sz="2300" b="1" dirty="0">
                <a:latin typeface="Neutraface Text Greek Light" panose="02000603040000020004" pitchFamily="50" charset="0"/>
              </a:rPr>
              <a:t>ΛΑΜΙΑ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569677C-6DAA-053F-D66E-651036353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9"/>
          <a:stretch/>
        </p:blipFill>
        <p:spPr>
          <a:xfrm>
            <a:off x="2596825" y="0"/>
            <a:ext cx="9636983" cy="6858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B3740AE-E4A5-5864-3BBE-9B15A686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929" y="287753"/>
            <a:ext cx="19335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562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E861B1-02B8-4A6D-836C-AF30C8575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A10E9A9A-4060-4927-8DD5-6D059DFD2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24" y="-93306"/>
            <a:ext cx="5789716" cy="6078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F3ABC0-81E5-4440-A1EF-30E8F04A9D85}"/>
              </a:ext>
            </a:extLst>
          </p:cNvPr>
          <p:cNvSpPr txBox="1"/>
          <p:nvPr/>
        </p:nvSpPr>
        <p:spPr>
          <a:xfrm>
            <a:off x="-1" y="5820967"/>
            <a:ext cx="4623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Δίνουμε Ενέργεια στην Ελλάδα </a:t>
            </a:r>
            <a:endParaRPr lang="en-US" sz="2400" dirty="0">
              <a:solidFill>
                <a:schemeClr val="bg1"/>
              </a:solidFill>
              <a:latin typeface="Neutraface Text Greek Light" panose="02000603040000020004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104A80-A68A-486B-A189-AE306FC20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82632"/>
            <a:ext cx="7910818" cy="56565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E5EDDBE-2187-414B-86BF-AEB22CD895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6"/>
          <a:stretch/>
        </p:blipFill>
        <p:spPr>
          <a:xfrm>
            <a:off x="5070161" y="2405716"/>
            <a:ext cx="1426228" cy="10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1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C325E-A71A-4288-9B60-E769D8F3FCCC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solidFill>
              <a:srgbClr val="48B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97ADACA-5750-4C47-A9D3-5F7C34AE2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10" y="738475"/>
            <a:ext cx="2846596" cy="302223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33AD5A7-4878-956F-3B24-9E23B179B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156"/>
            <a:ext cx="12192000" cy="2950464"/>
          </a:xfrm>
          <a:prstGeom prst="rect">
            <a:avLst/>
          </a:prstGeom>
        </p:spPr>
      </p:pic>
      <p:graphicFrame>
        <p:nvGraphicFramePr>
          <p:cNvPr id="70" name="TextBox 8">
            <a:extLst>
              <a:ext uri="{FF2B5EF4-FFF2-40B4-BE49-F238E27FC236}">
                <a16:creationId xmlns:a16="http://schemas.microsoft.com/office/drawing/2014/main" id="{E85A7818-F313-46E0-B5D9-8F66CB567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235402"/>
              </p:ext>
            </p:extLst>
          </p:nvPr>
        </p:nvGraphicFramePr>
        <p:xfrm>
          <a:off x="270642" y="2002235"/>
          <a:ext cx="7377843" cy="3161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45299D0-9746-D5BC-5551-AAEFBD8A4DE6}"/>
              </a:ext>
            </a:extLst>
          </p:cNvPr>
          <p:cNvSpPr/>
          <p:nvPr/>
        </p:nvSpPr>
        <p:spPr>
          <a:xfrm>
            <a:off x="444137" y="452846"/>
            <a:ext cx="898102" cy="285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E206AC4-73AA-4E15-B9E8-243480F3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42" y="307923"/>
            <a:ext cx="6272784" cy="9805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rgbClr val="313B60"/>
                </a:solidFill>
                <a:latin typeface="Neutraface Text Greek Demi" panose="02000603040000020004" pitchFamily="50" charset="0"/>
              </a:rPr>
              <a:t>Η </a:t>
            </a:r>
            <a:r>
              <a:rPr lang="el-GR" b="1" dirty="0">
                <a:solidFill>
                  <a:srgbClr val="313B60"/>
                </a:solidFill>
                <a:latin typeface="Neutraface Text Greek Demi" panose="02000603040000020004" pitchFamily="50" charset="0"/>
              </a:rPr>
              <a:t>Εταιρεία</a:t>
            </a:r>
            <a:endParaRPr lang="en-US" b="1" kern="1200" dirty="0">
              <a:solidFill>
                <a:srgbClr val="313B60"/>
              </a:solidFill>
              <a:latin typeface="Neutraface Text Greek Demi" panose="02000603040000020004" pitchFamily="50" charset="0"/>
            </a:endParaRPr>
          </a:p>
        </p:txBody>
      </p:sp>
      <p:pic>
        <p:nvPicPr>
          <p:cNvPr id="4" name="Εικόνα 3" descr="Εικόνα που περιέχει κείμενο, γραμματοσειρά, στιγμιότυπο οθόνη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79B5F31D-61C8-4F2A-E9E7-A0A17146B8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06" y="4411977"/>
            <a:ext cx="2652086" cy="265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385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9">
            <a:extLst>
              <a:ext uri="{FF2B5EF4-FFF2-40B4-BE49-F238E27FC236}">
                <a16:creationId xmlns:a16="http://schemas.microsoft.com/office/drawing/2014/main" id="{E142508D-DCB4-49FC-885E-2CF85330E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Freeform: Shape 21">
            <a:extLst>
              <a:ext uri="{FF2B5EF4-FFF2-40B4-BE49-F238E27FC236}">
                <a16:creationId xmlns:a16="http://schemas.microsoft.com/office/drawing/2014/main" id="{2791DBF5-3FCA-4011-AF8A-650D650F9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23">
            <a:extLst>
              <a:ext uri="{FF2B5EF4-FFF2-40B4-BE49-F238E27FC236}">
                <a16:creationId xmlns:a16="http://schemas.microsoft.com/office/drawing/2014/main" id="{D964C04B-075F-470A-BC51-AF7231465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7" y="1212719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l-GR" sz="24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Δίνουμε Ενέργεια</a:t>
            </a:r>
            <a:r>
              <a:rPr lang="en-US" sz="24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 </a:t>
            </a:r>
            <a:r>
              <a:rPr lang="el-GR" sz="24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στη</a:t>
            </a:r>
            <a:r>
              <a:rPr lang="en-US" sz="24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 </a:t>
            </a:r>
            <a:r>
              <a:rPr lang="el-GR" sz="24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Λαμία</a:t>
            </a:r>
            <a:endParaRPr lang="en-US" sz="2400" dirty="0">
              <a:solidFill>
                <a:srgbClr val="344A73"/>
              </a:solidFill>
              <a:latin typeface="Neutraface Text Greek Demi" panose="02000603040000020004" pitchFamily="50" charset="0"/>
            </a:endParaRP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157AB58F-FDBA-4575-9E72-86B7F843F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90D78486-07CC-4AFC-93CC-B95A73D03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454C7C88-E284-4CAB-BEF1-6133065F4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4988170" y="1589002"/>
            <a:ext cx="2168661" cy="7329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685B72F-1DA8-488C-A67B-12D253A04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06" y="636118"/>
            <a:ext cx="1861535" cy="197510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0AB2EB8-A8E2-453B-ABFE-956F91E90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44383" y="1487932"/>
            <a:ext cx="2167128" cy="28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252" y="2567677"/>
            <a:ext cx="3772466" cy="3825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6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Το </a:t>
            </a:r>
            <a:r>
              <a:rPr lang="el-GR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εν λόγω πρόγραμμα</a:t>
            </a:r>
            <a:r>
              <a:rPr lang="en-US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 είναι το έναυσμα ώστε να αλλάξει σημαντικά το ενεργειακό τοπίο της </a:t>
            </a:r>
            <a:r>
              <a:rPr lang="el-GR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Στερεάς Ελλάδας</a:t>
            </a:r>
            <a:endParaRPr lang="el-GR" sz="1400" b="1" dirty="0">
              <a:solidFill>
                <a:schemeClr val="accent1">
                  <a:lumMod val="75000"/>
                </a:schemeClr>
              </a:solidFill>
              <a:latin typeface="Neutraface Text Greek Light" panose="02000603040000020004" pitchFamily="50" charset="0"/>
            </a:endParaRPr>
          </a:p>
          <a:p>
            <a:pPr algn="just">
              <a:lnSpc>
                <a:spcPct val="160000"/>
              </a:lnSpc>
              <a:spcAft>
                <a:spcPts val="600"/>
              </a:spcAft>
            </a:pPr>
            <a:endParaRPr lang="en-US" sz="1400" dirty="0">
              <a:solidFill>
                <a:srgbClr val="0F4781"/>
              </a:solidFill>
              <a:latin typeface="Neutraface Text Greek Light" panose="02000603040000020004" pitchFamily="50" charset="0"/>
            </a:endParaRPr>
          </a:p>
          <a:p>
            <a:pPr algn="just">
              <a:lnSpc>
                <a:spcPct val="160000"/>
              </a:lnSpc>
              <a:spcAft>
                <a:spcPts val="600"/>
              </a:spcAft>
            </a:pPr>
            <a:r>
              <a:rPr lang="el-GR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Στο δίκτυο φυσικού αερίου της ΔΕΔΑ</a:t>
            </a:r>
            <a:r>
              <a:rPr lang="en-US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, εκτιμάται ότι θα συνδεθούν</a:t>
            </a:r>
            <a:r>
              <a:rPr lang="el-GR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:</a:t>
            </a:r>
          </a:p>
          <a:p>
            <a:pPr marL="373063" indent="-285750" algn="just">
              <a:lnSpc>
                <a:spcPct val="16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5,753</a:t>
            </a:r>
            <a:r>
              <a:rPr lang="en-US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 </a:t>
            </a:r>
            <a:r>
              <a:rPr lang="el-GR" sz="1400" dirty="0">
                <a:solidFill>
                  <a:srgbClr val="0F4781"/>
                </a:solidFill>
                <a:latin typeface="Neutraface Text Greek Light" panose="02000603040000020004" pitchFamily="50" charset="0"/>
              </a:rPr>
              <a:t>Πελάτες μέχρι το 2027.</a:t>
            </a:r>
          </a:p>
          <a:p>
            <a:pPr marL="87313" algn="just">
              <a:lnSpc>
                <a:spcPct val="160000"/>
              </a:lnSpc>
              <a:spcAft>
                <a:spcPts val="600"/>
              </a:spcAft>
            </a:pPr>
            <a:endParaRPr lang="el-GR" sz="1400" dirty="0">
              <a:solidFill>
                <a:srgbClr val="0F4781"/>
              </a:solidFill>
              <a:latin typeface="Neutraface Text Greek Light" panose="02000603040000020004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E1BEC-A0F2-4645-854C-1707D6EA03D6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A6D8F083-8FF6-41E5-89F6-0467E9F16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27134"/>
            <a:ext cx="7424257" cy="530865"/>
          </a:xfrm>
          <a:prstGeom prst="rect">
            <a:avLst/>
          </a:prstGeom>
        </p:spPr>
      </p:pic>
      <p:graphicFrame>
        <p:nvGraphicFramePr>
          <p:cNvPr id="8" name="Πίνακας 7">
            <a:extLst>
              <a:ext uri="{FF2B5EF4-FFF2-40B4-BE49-F238E27FC236}">
                <a16:creationId xmlns:a16="http://schemas.microsoft.com/office/drawing/2014/main" id="{3935ED6D-9790-4E9A-9392-4666B7F8C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5456"/>
              </p:ext>
            </p:extLst>
          </p:nvPr>
        </p:nvGraphicFramePr>
        <p:xfrm>
          <a:off x="7041967" y="3247340"/>
          <a:ext cx="2563738" cy="751162"/>
        </p:xfrm>
        <a:graphic>
          <a:graphicData uri="http://schemas.openxmlformats.org/drawingml/2006/table">
            <a:tbl>
              <a:tblPr/>
              <a:tblGrid>
                <a:gridCol w="1384419">
                  <a:extLst>
                    <a:ext uri="{9D8B030D-6E8A-4147-A177-3AD203B41FA5}">
                      <a16:colId xmlns:a16="http://schemas.microsoft.com/office/drawing/2014/main" val="2996434144"/>
                    </a:ext>
                  </a:extLst>
                </a:gridCol>
                <a:gridCol w="1179319">
                  <a:extLst>
                    <a:ext uri="{9D8B030D-6E8A-4147-A177-3AD203B41FA5}">
                      <a16:colId xmlns:a16="http://schemas.microsoft.com/office/drawing/2014/main" val="1421369929"/>
                    </a:ext>
                  </a:extLst>
                </a:gridCol>
              </a:tblGrid>
              <a:tr h="45966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Neutraface Text Greek Demi" panose="02000603040000020004" pitchFamily="50" charset="0"/>
                        </a:rPr>
                        <a:t>Πόλη</a:t>
                      </a:r>
                    </a:p>
                  </a:txBody>
                  <a:tcPr marL="12344" marR="12344" marT="123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Neutraface Text Greek Demi" panose="02000603040000020004" pitchFamily="50" charset="0"/>
                        </a:rPr>
                        <a:t>ΧΛΜ (Χαμηλής Πίεσης)</a:t>
                      </a:r>
                    </a:p>
                  </a:txBody>
                  <a:tcPr marL="12344" marR="12344" marT="123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31461"/>
                  </a:ext>
                </a:extLst>
              </a:tr>
              <a:tr h="2915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l-GR" sz="1400" b="1" i="0" u="none" strike="noStrike" kern="1200" dirty="0">
                          <a:solidFill>
                            <a:srgbClr val="203764"/>
                          </a:solidFill>
                          <a:effectLst/>
                          <a:latin typeface="Neutraface Text Greek Demi" panose="02000603040000020004" pitchFamily="50" charset="0"/>
                          <a:ea typeface="+mn-ea"/>
                          <a:cs typeface="+mn-cs"/>
                        </a:rPr>
                        <a:t>Λαμία</a:t>
                      </a:r>
                    </a:p>
                  </a:txBody>
                  <a:tcPr marL="12344" marR="12344" marT="123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l-GR" sz="1400" b="1" i="0" u="none" strike="noStrike" kern="1200" dirty="0">
                          <a:solidFill>
                            <a:srgbClr val="203764"/>
                          </a:solidFill>
                          <a:effectLst/>
                          <a:latin typeface="Neutraface Text Greek Demi" panose="02000603040000020004" pitchFamily="50" charset="0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5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550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D9C153-4E5C-4F67-A311-3EDC8251410D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traface Text Greek Light" panose="02000603040000020004" pitchFamily="50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BB044-249D-4EDF-9DEB-D1DA16FE03C9}"/>
              </a:ext>
            </a:extLst>
          </p:cNvPr>
          <p:cNvSpPr txBox="1"/>
          <p:nvPr/>
        </p:nvSpPr>
        <p:spPr>
          <a:xfrm>
            <a:off x="254614" y="165639"/>
            <a:ext cx="805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344A73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+mn-cs"/>
              </a:rPr>
              <a:t>Πλεονεκτήματα Φυσικού Αερίου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F7CF4C3-1BEC-4F7A-9037-0B236EEC7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27134"/>
            <a:ext cx="7424257" cy="530865"/>
          </a:xfrm>
          <a:prstGeom prst="rect">
            <a:avLst/>
          </a:prstGeom>
        </p:spPr>
      </p:pic>
      <p:pic>
        <p:nvPicPr>
          <p:cNvPr id="11" name="Picture 12" descr="Logo&#10;&#10;Description automatically generated">
            <a:extLst>
              <a:ext uri="{FF2B5EF4-FFF2-40B4-BE49-F238E27FC236}">
                <a16:creationId xmlns:a16="http://schemas.microsoft.com/office/drawing/2014/main" id="{B5D785B2-5576-482E-8ED7-C33719126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>
          <a:xfrm>
            <a:off x="10790958" y="236032"/>
            <a:ext cx="1401042" cy="1039040"/>
          </a:xfrm>
          <a:prstGeom prst="rect">
            <a:avLst/>
          </a:prstGeom>
        </p:spPr>
      </p:pic>
      <p:pic>
        <p:nvPicPr>
          <p:cNvPr id="27" name="Γραφικό 26" descr="Distintivo: Visto1 περίγραμμα">
            <a:extLst>
              <a:ext uri="{FF2B5EF4-FFF2-40B4-BE49-F238E27FC236}">
                <a16:creationId xmlns:a16="http://schemas.microsoft.com/office/drawing/2014/main" id="{F6FDF0F2-031D-4314-BC7F-4AFA4BEBE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8336" y="1187199"/>
            <a:ext cx="733234" cy="733234"/>
          </a:xfrm>
          <a:prstGeom prst="rect">
            <a:avLst/>
          </a:prstGeom>
        </p:spPr>
      </p:pic>
      <p:pic>
        <p:nvPicPr>
          <p:cNvPr id="28" name="Γραφικό 27" descr="Κέρματα περίγραμμα">
            <a:extLst>
              <a:ext uri="{FF2B5EF4-FFF2-40B4-BE49-F238E27FC236}">
                <a16:creationId xmlns:a16="http://schemas.microsoft.com/office/drawing/2014/main" id="{A51F7CE9-5879-4524-8332-9C1271A39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42538" y="1105607"/>
            <a:ext cx="831905" cy="831905"/>
          </a:xfrm>
          <a:prstGeom prst="rect">
            <a:avLst/>
          </a:prstGeom>
        </p:spPr>
      </p:pic>
      <p:pic>
        <p:nvPicPr>
          <p:cNvPr id="30" name="Γραφικό 29" descr="Αριθμομηχανή περίγραμμα">
            <a:extLst>
              <a:ext uri="{FF2B5EF4-FFF2-40B4-BE49-F238E27FC236}">
                <a16:creationId xmlns:a16="http://schemas.microsoft.com/office/drawing/2014/main" id="{CD9FF0B1-5EB9-458F-8FDA-17CCF5C55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9913" y="3713523"/>
            <a:ext cx="785199" cy="785199"/>
          </a:xfrm>
          <a:prstGeom prst="rect">
            <a:avLst/>
          </a:prstGeom>
        </p:spPr>
      </p:pic>
      <p:pic>
        <p:nvPicPr>
          <p:cNvPr id="31" name="Γραφικό 30" descr="Εργαλεία περίγραμμα">
            <a:extLst>
              <a:ext uri="{FF2B5EF4-FFF2-40B4-BE49-F238E27FC236}">
                <a16:creationId xmlns:a16="http://schemas.microsoft.com/office/drawing/2014/main" id="{6480031C-50D5-4F02-8CB3-F90C3ACC5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9156" y="3713523"/>
            <a:ext cx="695411" cy="695411"/>
          </a:xfrm>
          <a:prstGeom prst="rect">
            <a:avLst/>
          </a:prstGeom>
        </p:spPr>
      </p:pic>
      <p:pic>
        <p:nvPicPr>
          <p:cNvPr id="32" name="Γραφικό 31" descr="Φύλλο περίγραμμα">
            <a:extLst>
              <a:ext uri="{FF2B5EF4-FFF2-40B4-BE49-F238E27FC236}">
                <a16:creationId xmlns:a16="http://schemas.microsoft.com/office/drawing/2014/main" id="{DA4AEA58-1E5C-4386-862A-DFEE3AB566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15255" y="1206276"/>
            <a:ext cx="731236" cy="731236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6BC60AFE-E2C7-482D-97A9-25878857159E}"/>
              </a:ext>
            </a:extLst>
          </p:cNvPr>
          <p:cNvSpPr txBox="1"/>
          <p:nvPr/>
        </p:nvSpPr>
        <p:spPr>
          <a:xfrm>
            <a:off x="154112" y="2076957"/>
            <a:ext cx="3596530" cy="990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Times New Roman" panose="02020603050405020304" pitchFamily="18" charset="0"/>
              </a:rPr>
              <a:t>Ευκολία στη χρήση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  <a:buClr>
                <a:srgbClr val="4472C4"/>
              </a:buClr>
              <a:buSzPct val="80000"/>
              <a:defRPr/>
            </a:pPr>
            <a:r>
              <a:rPr lang="el-GR" sz="1300" dirty="0">
                <a:solidFill>
                  <a:srgbClr val="28406B"/>
                </a:solidFill>
                <a:latin typeface="Neutraface Text Greek Light" panose="02000603040000020004" pitchFamily="50" charset="0"/>
                <a:cs typeface="Times New Roman" panose="02020603050405020304" pitchFamily="18" charset="0"/>
              </a:rPr>
              <a:t>Το Φυσικό Αέριο είναι στη διάθεσή σας κάθε στιγμή με το πάτημα ενός κουμπιού εύκολα και γρήγορα</a:t>
            </a:r>
            <a:endParaRPr lang="en-US" sz="1300" dirty="0">
              <a:solidFill>
                <a:srgbClr val="28406B"/>
              </a:solidFill>
              <a:latin typeface="Neutraface Text Greek Light" panose="0200060304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3F03D546-0C39-4078-8C6A-C71079A23382}"/>
              </a:ext>
            </a:extLst>
          </p:cNvPr>
          <p:cNvSpPr txBox="1"/>
          <p:nvPr/>
        </p:nvSpPr>
        <p:spPr>
          <a:xfrm>
            <a:off x="3962401" y="1994319"/>
            <a:ext cx="3485238" cy="1458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Times New Roman" panose="02020603050405020304" pitchFamily="18" charset="0"/>
              </a:rPr>
              <a:t>Οικονομία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5200" b="0" i="0" u="none" strike="noStrike" kern="1200" cap="none" spc="0" normalizeH="0" baseline="0" noProof="0" dirty="0">
                <a:ln>
                  <a:noFill/>
                </a:ln>
                <a:solidFill>
                  <a:srgbClr val="4B5F83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Το Φυσικό Αέριο είναι η πιο οικονομική λύση,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5200" b="0" i="0" u="none" strike="noStrike" kern="1200" cap="none" spc="0" normalizeH="0" baseline="0" noProof="0" dirty="0">
                <a:ln>
                  <a:noFill/>
                </a:ln>
                <a:solidFill>
                  <a:srgbClr val="4B5F83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καθώς εξοικονομείτε περισσότερα χρήματα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5200" b="0" i="0" u="none" strike="noStrike" kern="1200" cap="none" spc="0" normalizeH="0" baseline="0" noProof="0" dirty="0">
                <a:ln>
                  <a:noFill/>
                </a:ln>
                <a:solidFill>
                  <a:srgbClr val="4B5F83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και ενέργεια. Για φέτος η ΔΕΔΑ παρέχει </a:t>
            </a: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4B5F83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100%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5200" b="1" i="0" u="none" strike="noStrike" kern="1200" cap="none" spc="0" normalizeH="0" baseline="0" noProof="0" dirty="0">
                <a:ln>
                  <a:noFill/>
                </a:ln>
                <a:solidFill>
                  <a:srgbClr val="4B5F83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έκπτωση </a:t>
            </a:r>
            <a:r>
              <a:rPr kumimoji="0" lang="el-GR" sz="5200" b="0" i="0" u="none" strike="noStrike" kern="1200" cap="none" spc="0" normalizeH="0" baseline="0" noProof="0" dirty="0">
                <a:ln>
                  <a:noFill/>
                </a:ln>
                <a:solidFill>
                  <a:srgbClr val="4B5F83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στα τέλη σύνδεσης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4B5F83"/>
              </a:solidFill>
              <a:effectLst/>
              <a:uLnTx/>
              <a:uFillTx/>
              <a:latin typeface="Neutraface Text Greek Light" panose="02000603040000020004" pitchFamily="50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5" name="Ευθεία γραμμή σύνδεσης 34">
            <a:extLst>
              <a:ext uri="{FF2B5EF4-FFF2-40B4-BE49-F238E27FC236}">
                <a16:creationId xmlns:a16="http://schemas.microsoft.com/office/drawing/2014/main" id="{C10D75C9-CAB8-44BC-9005-9443AEF55943}"/>
              </a:ext>
            </a:extLst>
          </p:cNvPr>
          <p:cNvCxnSpPr>
            <a:cxnSpLocks/>
          </p:cNvCxnSpPr>
          <p:nvPr/>
        </p:nvCxnSpPr>
        <p:spPr>
          <a:xfrm>
            <a:off x="3922612" y="851003"/>
            <a:ext cx="0" cy="232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>
            <a:extLst>
              <a:ext uri="{FF2B5EF4-FFF2-40B4-BE49-F238E27FC236}">
                <a16:creationId xmlns:a16="http://schemas.microsoft.com/office/drawing/2014/main" id="{CA81E316-2337-4A2F-B317-DD38678F537D}"/>
              </a:ext>
            </a:extLst>
          </p:cNvPr>
          <p:cNvCxnSpPr>
            <a:cxnSpLocks/>
          </p:cNvCxnSpPr>
          <p:nvPr/>
        </p:nvCxnSpPr>
        <p:spPr>
          <a:xfrm>
            <a:off x="7461480" y="767359"/>
            <a:ext cx="0" cy="232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8">
            <a:extLst>
              <a:ext uri="{FF2B5EF4-FFF2-40B4-BE49-F238E27FC236}">
                <a16:creationId xmlns:a16="http://schemas.microsoft.com/office/drawing/2014/main" id="{188D0E86-2AA9-4F99-82B2-E39A04089CFB}"/>
              </a:ext>
            </a:extLst>
          </p:cNvPr>
          <p:cNvSpPr txBox="1"/>
          <p:nvPr/>
        </p:nvSpPr>
        <p:spPr>
          <a:xfrm>
            <a:off x="7487426" y="1983453"/>
            <a:ext cx="4075923" cy="133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1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Times New Roman" panose="02020603050405020304" pitchFamily="18" charset="0"/>
              </a:rPr>
              <a:t>Βασικό Καύσιμο Ενεργειακής Μετάβασης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Το Φυσικό Αέριο κατά την καύση του παράγει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λιγότερο διοξείδιο του άνθρακα σε σχέση με τα άλλα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συμβατικά καύσιμα. </a:t>
            </a:r>
          </a:p>
        </p:txBody>
      </p:sp>
      <p:cxnSp>
        <p:nvCxnSpPr>
          <p:cNvPr id="38" name="Ευθεία γραμμή σύνδεσης 37">
            <a:extLst>
              <a:ext uri="{FF2B5EF4-FFF2-40B4-BE49-F238E27FC236}">
                <a16:creationId xmlns:a16="http://schemas.microsoft.com/office/drawing/2014/main" id="{98F983F5-6897-473D-82F2-098DB78560FB}"/>
              </a:ext>
            </a:extLst>
          </p:cNvPr>
          <p:cNvCxnSpPr>
            <a:cxnSpLocks/>
          </p:cNvCxnSpPr>
          <p:nvPr/>
        </p:nvCxnSpPr>
        <p:spPr>
          <a:xfrm>
            <a:off x="3900841" y="3476634"/>
            <a:ext cx="0" cy="2469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8">
            <a:extLst>
              <a:ext uri="{FF2B5EF4-FFF2-40B4-BE49-F238E27FC236}">
                <a16:creationId xmlns:a16="http://schemas.microsoft.com/office/drawing/2014/main" id="{69A86849-60B9-4FA0-8B64-8060F81E4DFE}"/>
              </a:ext>
            </a:extLst>
          </p:cNvPr>
          <p:cNvSpPr txBox="1"/>
          <p:nvPr/>
        </p:nvSpPr>
        <p:spPr>
          <a:xfrm>
            <a:off x="788065" y="4616412"/>
            <a:ext cx="2667719" cy="1185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Times New Roman" panose="02020603050405020304" pitchFamily="18" charset="0"/>
              </a:rPr>
              <a:t>Ακρίβεια στη μέτρηση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Με το Φυσικό Αέριο πληρώνετε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 μόνο όσο έχετε χρησιμοποιήσει και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πάντα μετά την κατανάλωσή του.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8406B"/>
              </a:solidFill>
              <a:effectLst/>
              <a:uLnTx/>
              <a:uFillTx/>
              <a:latin typeface="Neutraface Text Greek Light" panose="02000603040000020004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71E9039F-5896-44FD-B3FB-D0997EB95AF9}"/>
              </a:ext>
            </a:extLst>
          </p:cNvPr>
          <p:cNvSpPr txBox="1"/>
          <p:nvPr/>
        </p:nvSpPr>
        <p:spPr>
          <a:xfrm>
            <a:off x="3896986" y="4607470"/>
            <a:ext cx="3602770" cy="156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1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Times New Roman" panose="02020603050405020304" pitchFamily="18" charset="0"/>
              </a:rPr>
              <a:t>Μειωμένο Κόστος Συντήρησης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Η καθαρή καύση του Φυσικού Αερίου εξασφαλίζει μειωμένο κόστος συντήρησης συσκευών φυσικού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αερίου και έτσι εξασφαλίζει μεγαλύτερη διάρκεια ζωής στις συσκευές σας.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8406B"/>
              </a:solidFill>
              <a:effectLst/>
              <a:uLnTx/>
              <a:uFillTx/>
              <a:latin typeface="Neutraface Text Greek Light" panose="02000603040000020004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2A96E02C-5B8F-4734-9450-26CFBFA74D8D}"/>
              </a:ext>
            </a:extLst>
          </p:cNvPr>
          <p:cNvSpPr txBox="1"/>
          <p:nvPr/>
        </p:nvSpPr>
        <p:spPr>
          <a:xfrm>
            <a:off x="7537324" y="4613866"/>
            <a:ext cx="4165149" cy="1563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1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Demi" panose="02000603040000020004" pitchFamily="50" charset="0"/>
                <a:ea typeface="+mn-ea"/>
                <a:cs typeface="Times New Roman" panose="02020603050405020304" pitchFamily="18" charset="0"/>
              </a:rPr>
              <a:t>Καθαριότητα &amp; Εξοικονόμηση Χώρου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Tx/>
              <a:buNone/>
              <a:tabLst/>
              <a:defRPr/>
            </a:pPr>
            <a:r>
              <a:rPr kumimoji="0" lang="el-GR" sz="1300" b="0" i="0" u="none" strike="noStrike" kern="1200" cap="none" spc="0" normalizeH="0" baseline="0" noProof="0" dirty="0">
                <a:ln>
                  <a:noFill/>
                </a:ln>
                <a:solidFill>
                  <a:srgbClr val="28406B"/>
                </a:solidFill>
                <a:effectLst/>
                <a:uLnTx/>
                <a:uFillTx/>
                <a:latin typeface="Neutraface Text Greek Light" panose="02000603040000020004" pitchFamily="50" charset="0"/>
                <a:ea typeface="+mn-ea"/>
                <a:cs typeface="Times New Roman" panose="02020603050405020304" pitchFamily="18" charset="0"/>
              </a:rPr>
              <a:t>Με το Φυσικό Αέριο δεν απαιτείται εγκατάσταση δεξαμενής αφού είναι διαθέσιμο μέσα από το δίκτυο διανομής, ενώ απαλλάσσεστε από τις δυσάρεστες οσμές και τα υπολείμματα του πετρελαίου</a:t>
            </a:r>
          </a:p>
        </p:txBody>
      </p:sp>
      <p:cxnSp>
        <p:nvCxnSpPr>
          <p:cNvPr id="42" name="Ευθεία γραμμή σύνδεσης 41">
            <a:extLst>
              <a:ext uri="{FF2B5EF4-FFF2-40B4-BE49-F238E27FC236}">
                <a16:creationId xmlns:a16="http://schemas.microsoft.com/office/drawing/2014/main" id="{75586A55-9B45-45EE-B544-B43048338C73}"/>
              </a:ext>
            </a:extLst>
          </p:cNvPr>
          <p:cNvCxnSpPr>
            <a:cxnSpLocks/>
          </p:cNvCxnSpPr>
          <p:nvPr/>
        </p:nvCxnSpPr>
        <p:spPr>
          <a:xfrm>
            <a:off x="7467564" y="3469643"/>
            <a:ext cx="0" cy="2550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Γραφικό 2" descr="Φυσαλίδες περίγραμμα">
            <a:extLst>
              <a:ext uri="{FF2B5EF4-FFF2-40B4-BE49-F238E27FC236}">
                <a16:creationId xmlns:a16="http://schemas.microsoft.com/office/drawing/2014/main" id="{965BA1E9-A194-7410-B453-DBEBF5E360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10009" y="3546781"/>
            <a:ext cx="830756" cy="8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59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8E39D5AA-A022-7EA5-90DB-AB4F881B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" y="3261360"/>
            <a:ext cx="12192000" cy="359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D9C153-4E5C-4F67-A311-3EDC8251410D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BB044-249D-4EDF-9DEB-D1DA16FE03C9}"/>
              </a:ext>
            </a:extLst>
          </p:cNvPr>
          <p:cNvSpPr txBox="1"/>
          <p:nvPr/>
        </p:nvSpPr>
        <p:spPr>
          <a:xfrm>
            <a:off x="335757" y="185517"/>
            <a:ext cx="7642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203764"/>
                </a:solidFill>
                <a:latin typeface="Neutraface Text Greek Demi" panose="02000603040000020004" pitchFamily="50" charset="0"/>
              </a:rPr>
              <a:t>Στερεά Ελλάδα</a:t>
            </a:r>
            <a:endParaRPr lang="en-US" sz="2000" dirty="0">
              <a:solidFill>
                <a:srgbClr val="203764"/>
              </a:solidFill>
              <a:latin typeface="Neutraface Text Greek Demi" panose="02000603040000020004" pitchFamily="50" charset="0"/>
            </a:endParaRPr>
          </a:p>
        </p:txBody>
      </p:sp>
      <p:pic>
        <p:nvPicPr>
          <p:cNvPr id="47" name="Εικόνα 46">
            <a:extLst>
              <a:ext uri="{FF2B5EF4-FFF2-40B4-BE49-F238E27FC236}">
                <a16:creationId xmlns:a16="http://schemas.microsoft.com/office/drawing/2014/main" id="{E2F15AE7-A1B4-4D08-96D6-0B780452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10959967" y="66451"/>
            <a:ext cx="1183229" cy="118322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3AB9D3E-3170-4037-9706-0F0DE1E89D7F}"/>
              </a:ext>
            </a:extLst>
          </p:cNvPr>
          <p:cNvSpPr txBox="1"/>
          <p:nvPr/>
        </p:nvSpPr>
        <p:spPr>
          <a:xfrm>
            <a:off x="9489233" y="6396183"/>
            <a:ext cx="2702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03764"/>
                </a:solidFill>
                <a:latin typeface="Arial Nova Cond Light" panose="020B0306020202020204" pitchFamily="34" charset="0"/>
              </a:rPr>
              <a:t>#</a:t>
            </a:r>
            <a:r>
              <a:rPr lang="el-GR" sz="1600" dirty="0">
                <a:solidFill>
                  <a:srgbClr val="203764"/>
                </a:solidFill>
                <a:latin typeface="Arial Nova Cond Light" panose="020B0306020202020204" pitchFamily="34" charset="0"/>
              </a:rPr>
              <a:t>Δίνουμε Ενέργεια στην Ελλάδα </a:t>
            </a:r>
            <a:endParaRPr lang="en-US" sz="1600" dirty="0">
              <a:solidFill>
                <a:srgbClr val="203764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Rounded Rectangle 172">
            <a:extLst>
              <a:ext uri="{FF2B5EF4-FFF2-40B4-BE49-F238E27FC236}">
                <a16:creationId xmlns:a16="http://schemas.microsoft.com/office/drawing/2014/main" id="{97D91F0A-57E0-41CF-B0BA-C8C1DB197E4D}"/>
              </a:ext>
            </a:extLst>
          </p:cNvPr>
          <p:cNvSpPr/>
          <p:nvPr/>
        </p:nvSpPr>
        <p:spPr>
          <a:xfrm>
            <a:off x="364560" y="3996111"/>
            <a:ext cx="1519001" cy="585981"/>
          </a:xfrm>
          <a:prstGeom prst="roundRect">
            <a:avLst>
              <a:gd name="adj" fmla="val 3831"/>
            </a:avLst>
          </a:prstGeom>
          <a:noFill/>
          <a:ln w="12700">
            <a:solidFill>
              <a:srgbClr val="DAE3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100" dirty="0">
              <a:solidFill>
                <a:srgbClr val="203764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AACA7-C208-42E1-BFA6-15DEAF25F906}"/>
              </a:ext>
            </a:extLst>
          </p:cNvPr>
          <p:cNvSpPr txBox="1"/>
          <p:nvPr/>
        </p:nvSpPr>
        <p:spPr>
          <a:xfrm>
            <a:off x="5710096" y="3349700"/>
            <a:ext cx="5249871" cy="23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203764"/>
                </a:solidFill>
                <a:latin typeface="Neutraface Text Greek Book" panose="02000603040000020004" pitchFamily="50" charset="0"/>
                <a:cs typeface="Times New Roman" panose="02020603050405020304" pitchFamily="18" charset="0"/>
              </a:rPr>
              <a:t>Εκπτώσεις στα τέλη επέκτασης</a:t>
            </a:r>
          </a:p>
          <a:p>
            <a:pPr>
              <a:lnSpc>
                <a:spcPct val="150000"/>
              </a:lnSpc>
            </a:pPr>
            <a:endParaRPr lang="el-GR" sz="1600" dirty="0">
              <a:solidFill>
                <a:srgbClr val="203764"/>
              </a:solidFill>
              <a:latin typeface="Neutraface Text Greek Book" panose="02000603040000020004" pitchFamily="50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203764"/>
                </a:solidFill>
                <a:latin typeface="Neutraface Text Greek Book" panose="02000603040000020004" pitchFamily="50" charset="0"/>
                <a:cs typeface="Times New Roman" panose="02020603050405020304" pitchFamily="18" charset="0"/>
              </a:rPr>
              <a:t>Εκπτώσεις στα τέλη σύνδεσης</a:t>
            </a:r>
          </a:p>
          <a:p>
            <a:pPr>
              <a:lnSpc>
                <a:spcPct val="150000"/>
              </a:lnSpc>
            </a:pPr>
            <a:endParaRPr lang="el-GR" sz="1600" dirty="0">
              <a:solidFill>
                <a:srgbClr val="203764"/>
              </a:solidFill>
              <a:latin typeface="Neutraface Text Greek Book" panose="02000603040000020004" pitchFamily="50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600" dirty="0">
                <a:solidFill>
                  <a:srgbClr val="203764"/>
                </a:solidFill>
                <a:latin typeface="Neutraface Text Greek Book" panose="02000603040000020004" pitchFamily="50" charset="0"/>
                <a:cs typeface="Times New Roman" panose="02020603050405020304" pitchFamily="18" charset="0"/>
              </a:rPr>
              <a:t>Καμία απαίτηση ελάχιστης κατανάλωσης</a:t>
            </a:r>
          </a:p>
          <a:p>
            <a:pPr>
              <a:lnSpc>
                <a:spcPct val="150000"/>
              </a:lnSpc>
            </a:pPr>
            <a:endParaRPr lang="el-GR" sz="1600" dirty="0">
              <a:solidFill>
                <a:srgbClr val="203764"/>
              </a:solidFill>
            </a:endParaRPr>
          </a:p>
        </p:txBody>
      </p:sp>
      <p:pic>
        <p:nvPicPr>
          <p:cNvPr id="22" name="Γραφικό 21" descr="Φιλανθρωπία περίγραμμα">
            <a:extLst>
              <a:ext uri="{FF2B5EF4-FFF2-40B4-BE49-F238E27FC236}">
                <a16:creationId xmlns:a16="http://schemas.microsoft.com/office/drawing/2014/main" id="{BA38A0BD-959F-4FB0-90D5-D614201BC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247" y="3327109"/>
            <a:ext cx="659650" cy="659650"/>
          </a:xfrm>
          <a:prstGeom prst="rect">
            <a:avLst/>
          </a:prstGeom>
        </p:spPr>
      </p:pic>
      <p:pic>
        <p:nvPicPr>
          <p:cNvPr id="30" name="Γραφικό 29" descr="Φόρος περίγραμμα">
            <a:extLst>
              <a:ext uri="{FF2B5EF4-FFF2-40B4-BE49-F238E27FC236}">
                <a16:creationId xmlns:a16="http://schemas.microsoft.com/office/drawing/2014/main" id="{55D7E745-C8C9-442C-81BC-5B364CD29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0810" y="3996111"/>
            <a:ext cx="659651" cy="659651"/>
          </a:xfrm>
          <a:prstGeom prst="rect">
            <a:avLst/>
          </a:prstGeom>
        </p:spPr>
      </p:pic>
      <p:pic>
        <p:nvPicPr>
          <p:cNvPr id="65" name="Γραφικό 64" descr="Ταχύμετρο χαμηλή ένδειξη περίγραμμα">
            <a:extLst>
              <a:ext uri="{FF2B5EF4-FFF2-40B4-BE49-F238E27FC236}">
                <a16:creationId xmlns:a16="http://schemas.microsoft.com/office/drawing/2014/main" id="{D22A87FE-A441-4348-B9AC-F70F49CEA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63426" y="4714268"/>
            <a:ext cx="674417" cy="674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A594E-F803-908F-4E5C-BDEDD7F6AD26}"/>
              </a:ext>
            </a:extLst>
          </p:cNvPr>
          <p:cNvSpPr txBox="1"/>
          <p:nvPr/>
        </p:nvSpPr>
        <p:spPr>
          <a:xfrm>
            <a:off x="4285968" y="1737862"/>
            <a:ext cx="7642477" cy="115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03764"/>
                </a:solidFill>
                <a:latin typeface="Neutraface Text Greek Book" panose="02000603040000020004" pitchFamily="50" charset="0"/>
                <a:cs typeface="Times New Roman" panose="02020603050405020304" pitchFamily="18" charset="0"/>
              </a:rPr>
              <a:t>Η ΔΕΔΑ παρέχει Φυσικό Αέριο με ασφάλεια και αξιοπιστία σε οικιακούς, εμπορικούς και βιομηχανικούς καταναλωτές στην πόλη της Λαμίας και οι επεκτάσεις θα καθοριστούν ανάλογα την ζήτηση.</a:t>
            </a:r>
            <a:endParaRPr lang="el-GR" sz="1600" dirty="0">
              <a:solidFill>
                <a:srgbClr val="203764"/>
              </a:solidFill>
              <a:latin typeface="Arial Nova Cond Light" panose="020B0306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932DEB-C2A7-C7A0-D1B0-77559E5D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0" y="1905712"/>
            <a:ext cx="3652390" cy="28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9B54CFF6-B2E6-DA15-2241-F2D83A670F7D}"/>
              </a:ext>
            </a:extLst>
          </p:cNvPr>
          <p:cNvCxnSpPr>
            <a:cxnSpLocks/>
          </p:cNvCxnSpPr>
          <p:nvPr/>
        </p:nvCxnSpPr>
        <p:spPr>
          <a:xfrm flipV="1">
            <a:off x="1067271" y="1484273"/>
            <a:ext cx="1456770" cy="122259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330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D9C153-4E5C-4F67-A311-3EDC8251410D}"/>
              </a:ext>
            </a:extLst>
          </p:cNvPr>
          <p:cNvSpPr/>
          <p:nvPr/>
        </p:nvSpPr>
        <p:spPr>
          <a:xfrm>
            <a:off x="335757" y="1"/>
            <a:ext cx="1006482" cy="83890"/>
          </a:xfrm>
          <a:prstGeom prst="rect">
            <a:avLst/>
          </a:prstGeom>
          <a:solidFill>
            <a:srgbClr val="53B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BB044-249D-4EDF-9DEB-D1DA16FE03C9}"/>
              </a:ext>
            </a:extLst>
          </p:cNvPr>
          <p:cNvSpPr txBox="1"/>
          <p:nvPr/>
        </p:nvSpPr>
        <p:spPr>
          <a:xfrm>
            <a:off x="254614" y="165639"/>
            <a:ext cx="805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Cost – Benefit Analysis </a:t>
            </a:r>
            <a:endParaRPr lang="el-GR" sz="2400" dirty="0">
              <a:solidFill>
                <a:srgbClr val="344A73"/>
              </a:solidFill>
              <a:latin typeface="Neutraface Text Greek Demi" panose="02000603040000020004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B5491-DA3A-43EB-ABA3-9CBF556EAB5A}"/>
              </a:ext>
            </a:extLst>
          </p:cNvPr>
          <p:cNvSpPr txBox="1"/>
          <p:nvPr/>
        </p:nvSpPr>
        <p:spPr>
          <a:xfrm>
            <a:off x="568939" y="295322"/>
            <a:ext cx="8741604" cy="180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60000"/>
              </a:lnSpc>
              <a:buNone/>
            </a:pPr>
            <a:endParaRPr lang="el-GR" sz="1800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el-GR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el-GR" sz="1800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el-GR" sz="1800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45DB844-B9B9-49B0-8F11-375C29BE6494}"/>
              </a:ext>
            </a:extLst>
          </p:cNvPr>
          <p:cNvSpPr/>
          <p:nvPr/>
        </p:nvSpPr>
        <p:spPr>
          <a:xfrm>
            <a:off x="3786288" y="583297"/>
            <a:ext cx="4320000" cy="322594"/>
          </a:xfrm>
          <a:prstGeom prst="rect">
            <a:avLst/>
          </a:prstGeom>
          <a:solidFill>
            <a:srgbClr val="53BA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Εμπορικός Πελάτης #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 (</a:t>
            </a: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Περιοχή)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DD39C1-A364-48B5-B62A-C4B8379AC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19566"/>
              </p:ext>
            </p:extLst>
          </p:nvPr>
        </p:nvGraphicFramePr>
        <p:xfrm>
          <a:off x="2136213" y="1078533"/>
          <a:ext cx="7620150" cy="2615639"/>
        </p:xfrm>
        <a:graphic>
          <a:graphicData uri="http://schemas.openxmlformats.org/drawingml/2006/table">
            <a:tbl>
              <a:tblPr/>
              <a:tblGrid>
                <a:gridCol w="5283203">
                  <a:extLst>
                    <a:ext uri="{9D8B030D-6E8A-4147-A177-3AD203B41FA5}">
                      <a16:colId xmlns:a16="http://schemas.microsoft.com/office/drawing/2014/main" val="1465046015"/>
                    </a:ext>
                  </a:extLst>
                </a:gridCol>
                <a:gridCol w="2336947">
                  <a:extLst>
                    <a:ext uri="{9D8B030D-6E8A-4147-A177-3AD203B41FA5}">
                      <a16:colId xmlns:a16="http://schemas.microsoft.com/office/drawing/2014/main" val="3390373788"/>
                    </a:ext>
                  </a:extLst>
                </a:gridCol>
              </a:tblGrid>
              <a:tr h="259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Πελάτης</a:t>
                      </a:r>
                      <a:endParaRPr lang="el-GR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BA5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Πηγή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48438"/>
                  </a:ext>
                </a:extLst>
              </a:tr>
              <a:tr h="598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Κατανάλωση Καυσίμου πριν τη μετάβαση στο ΦΑ</a:t>
                      </a:r>
                      <a:r>
                        <a:rPr lang="el-GR" sz="12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(Καύσιμο -Χρονολογία)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Πελάτης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60586"/>
                  </a:ext>
                </a:extLst>
              </a:tr>
              <a:tr h="393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Ετήσιο</a:t>
                      </a:r>
                      <a:r>
                        <a:rPr lang="el-GR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Κόστος Κατανάλωσης Καυσίμου πριν τη μετάβαση στο ΦΑ</a:t>
                      </a:r>
                      <a:r>
                        <a:rPr lang="el-GR" sz="12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2</a:t>
                      </a:r>
                      <a:endParaRPr lang="el-G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Neutraface Text Greek Light" panose="02000603040000020004" pitchFamily="50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Πελάτης 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83215"/>
                  </a:ext>
                </a:extLst>
              </a:tr>
              <a:tr h="1524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Κατανάλωση ΦΑ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Μοντέλο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002123"/>
                  </a:ext>
                </a:extLst>
              </a:tr>
              <a:tr h="393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Ετήσια Ενεργειακή Εξοικονόμηση λόγω μετάβασης ΦΑ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Μοντέλο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924634"/>
                  </a:ext>
                </a:extLst>
              </a:tr>
              <a:tr h="393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Κόστος Σύνδεσης Πελάτη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ΔΕΔΑ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38369"/>
                  </a:ext>
                </a:extLst>
              </a:tr>
              <a:tr h="393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Κόστος Μετατροπής και</a:t>
                      </a:r>
                      <a:r>
                        <a:rPr lang="el-GR" sz="12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Εγκατάστασης</a:t>
                      </a:r>
                      <a:r>
                        <a:rPr lang="el-GR" sz="12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Δεδομένα αγοράς</a:t>
                      </a:r>
                    </a:p>
                  </a:txBody>
                  <a:tcPr marL="65135" marR="6513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44105"/>
                  </a:ext>
                </a:extLst>
              </a:tr>
            </a:tbl>
          </a:graphicData>
        </a:graphic>
      </p:graphicFrame>
      <p:sp>
        <p:nvSpPr>
          <p:cNvPr id="12" name="Freeform 10">
            <a:extLst>
              <a:ext uri="{FF2B5EF4-FFF2-40B4-BE49-F238E27FC236}">
                <a16:creationId xmlns:a16="http://schemas.microsoft.com/office/drawing/2014/main" id="{E87FFDB2-B108-4C5D-994A-7C838105E061}"/>
              </a:ext>
            </a:extLst>
          </p:cNvPr>
          <p:cNvSpPr>
            <a:spLocks/>
          </p:cNvSpPr>
          <p:nvPr/>
        </p:nvSpPr>
        <p:spPr bwMode="auto">
          <a:xfrm rot="16200000">
            <a:off x="4672258" y="2742636"/>
            <a:ext cx="292762" cy="2554722"/>
          </a:xfrm>
          <a:custGeom>
            <a:avLst/>
            <a:gdLst>
              <a:gd name="T0" fmla="*/ 0 w 384"/>
              <a:gd name="T1" fmla="*/ 1106 h 3029"/>
              <a:gd name="T2" fmla="*/ 0 w 384"/>
              <a:gd name="T3" fmla="*/ 1827 h 3029"/>
              <a:gd name="T4" fmla="*/ 384 w 384"/>
              <a:gd name="T5" fmla="*/ 3029 h 3029"/>
              <a:gd name="T6" fmla="*/ 384 w 384"/>
              <a:gd name="T7" fmla="*/ 0 h 3029"/>
              <a:gd name="T8" fmla="*/ 0 w 384"/>
              <a:gd name="T9" fmla="*/ 1106 h 3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3029">
                <a:moveTo>
                  <a:pt x="0" y="1106"/>
                </a:moveTo>
                <a:lnTo>
                  <a:pt x="0" y="1827"/>
                </a:lnTo>
                <a:lnTo>
                  <a:pt x="384" y="3029"/>
                </a:lnTo>
                <a:lnTo>
                  <a:pt x="384" y="0"/>
                </a:lnTo>
                <a:lnTo>
                  <a:pt x="0" y="1106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  <a:effectLst/>
        </p:spPr>
        <p:txBody>
          <a:bodyPr wrap="none" lIns="90000" tIns="46800" rIns="90000" bIns="4680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100" b="1" i="0" u="none" strike="noStrike" kern="0" cap="none" spc="0" normalizeH="0" baseline="0" noProof="0" dirty="0">
              <a:ln>
                <a:noFill/>
              </a:ln>
              <a:solidFill>
                <a:srgbClr val="344A73"/>
              </a:solidFill>
              <a:effectLst/>
              <a:uLnTx/>
              <a:uFillTx/>
              <a:latin typeface="Neutraface Text Greek Light" panose="02000603040000020004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D180E-E808-411D-AC3D-BBFC7A659502}"/>
              </a:ext>
            </a:extLst>
          </p:cNvPr>
          <p:cNvSpPr/>
          <p:nvPr/>
        </p:nvSpPr>
        <p:spPr>
          <a:xfrm>
            <a:off x="3082887" y="4216456"/>
            <a:ext cx="3345365" cy="899999"/>
          </a:xfrm>
          <a:prstGeom prst="rect">
            <a:avLst/>
          </a:prstGeom>
          <a:solidFill>
            <a:srgbClr val="53BA54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Text Greek Light" panose="02000603040000020004" pitchFamily="50" charset="0"/>
                <a:cs typeface="Arial" panose="020B0604020202020204" pitchFamily="34" charset="0"/>
              </a:rPr>
              <a:t>Συνολική Ετήσια Εξοικονόμηση / </a:t>
            </a: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Περίοδος Επανείσπραξης Επένδυσης</a:t>
            </a:r>
            <a:endParaRPr kumimoji="0" lang="el-GR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utraface Text Greek Light" panose="02000603040000020004" pitchFamily="50" charset="0"/>
              <a:cs typeface="Arial" panose="020B0604020202020204" pitchFamily="34" charset="0"/>
            </a:endParaRP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A1A2834E-111A-4A14-ADE1-2D4DDFF538E0}"/>
              </a:ext>
            </a:extLst>
          </p:cNvPr>
          <p:cNvSpPr/>
          <p:nvPr/>
        </p:nvSpPr>
        <p:spPr>
          <a:xfrm>
            <a:off x="7970828" y="3946282"/>
            <a:ext cx="1339715" cy="1170173"/>
          </a:xfrm>
          <a:prstGeom prst="ellipse">
            <a:avLst/>
          </a:prstGeom>
          <a:solidFill>
            <a:srgbClr val="0A507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Μοντέλο Κόστους Οφέλους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E8E8AA-C9D8-4D0F-8B1E-8ECFD5FA2540}"/>
              </a:ext>
            </a:extLst>
          </p:cNvPr>
          <p:cNvSpPr txBox="1"/>
          <p:nvPr/>
        </p:nvSpPr>
        <p:spPr>
          <a:xfrm>
            <a:off x="150416" y="5668572"/>
            <a:ext cx="7820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30000" noProof="0" dirty="0">
                <a:ln>
                  <a:noFill/>
                </a:ln>
                <a:solidFill>
                  <a:srgbClr val="344A73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1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344A73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Το πετρέλαιο θέρμανσης και το υγραέριο λαμβάνεται υπόψη ότι υποκαθίστανται από το Φυσικό Αέριο κατά το 100%.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0" i="0" u="none" strike="noStrike" kern="1200" cap="none" spc="0" normalizeH="0" baseline="30000" noProof="0" dirty="0">
                <a:ln>
                  <a:noFill/>
                </a:ln>
                <a:solidFill>
                  <a:srgbClr val="344A73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2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344A73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Το Ετήσιο Κόστος Κατανάλωσης Καυσίμου πριν τη μετάβαση στο ΦΑ αφορά την ενεργειακή κατανάλωση.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aseline="30000" dirty="0">
                <a:solidFill>
                  <a:srgbClr val="344A73"/>
                </a:solidFill>
                <a:latin typeface="Neutraface Text Greek Light" panose="02000603040000020004" pitchFamily="50" charset="0"/>
              </a:rPr>
              <a:t>3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344A73"/>
                </a:solidFill>
                <a:effectLst/>
                <a:uLnTx/>
                <a:uFillTx/>
                <a:latin typeface="Neutraface Text Greek Light" panose="02000603040000020004" pitchFamily="50" charset="0"/>
              </a:rPr>
              <a:t>Για το Κόστος Μετατροπής και Εγκατάστασης λήφθηκαν δεδομένα από τους ίδιους τους πελάτες</a:t>
            </a:r>
            <a:endParaRPr lang="el-GR" sz="1200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E06EF69D-33E1-4D1F-A680-1014D4FDB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14903"/>
            <a:ext cx="7424257" cy="530865"/>
          </a:xfrm>
          <a:prstGeom prst="rect">
            <a:avLst/>
          </a:prstGeom>
        </p:spPr>
      </p:pic>
      <p:pic>
        <p:nvPicPr>
          <p:cNvPr id="19" name="Picture 12" descr="Logo&#10;&#10;Description automatically generated">
            <a:extLst>
              <a:ext uri="{FF2B5EF4-FFF2-40B4-BE49-F238E27FC236}">
                <a16:creationId xmlns:a16="http://schemas.microsoft.com/office/drawing/2014/main" id="{F37D3199-E2D4-45A5-8B96-A45D0DA5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>
          <a:xfrm>
            <a:off x="10790958" y="236032"/>
            <a:ext cx="1401042" cy="10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373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41C8C2BC-269F-D6DC-8364-29C150679E36}"/>
              </a:ext>
            </a:extLst>
          </p:cNvPr>
          <p:cNvSpPr/>
          <p:nvPr/>
        </p:nvSpPr>
        <p:spPr>
          <a:xfrm>
            <a:off x="2569030" y="984069"/>
            <a:ext cx="6810102" cy="48934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atin typeface="Neutraface Text Greek Light" panose="02000603040000020004" pitchFamily="50" charset="0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6C6A6DE-DEDC-4102-A58A-7D7AEE4FCB43}"/>
              </a:ext>
            </a:extLst>
          </p:cNvPr>
          <p:cNvSpPr txBox="1">
            <a:spLocks/>
          </p:cNvSpPr>
          <p:nvPr/>
        </p:nvSpPr>
        <p:spPr>
          <a:xfrm>
            <a:off x="545193" y="456769"/>
            <a:ext cx="8065407" cy="6662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200" dirty="0">
                <a:solidFill>
                  <a:srgbClr val="344A73"/>
                </a:solidFill>
                <a:latin typeface="Neutraface Text Greek Light" panose="02000603040000020004" pitchFamily="50" charset="0"/>
              </a:rPr>
              <a:t>Τα εστιατόρια, αποτελούν ελκυστικές λύσεις τόσο για τη ΔΕΔΑ όσο και τον ίδιο τον πελάτη, σε περιπτώσεις που οι ενεργειακές καταναλώσεις </a:t>
            </a:r>
            <a:r>
              <a:rPr lang="en-US" sz="1200" dirty="0">
                <a:solidFill>
                  <a:srgbClr val="344A73"/>
                </a:solidFill>
                <a:latin typeface="Neutraface Text Greek Light" panose="02000603040000020004" pitchFamily="50" charset="0"/>
              </a:rPr>
              <a:t>LPG </a:t>
            </a:r>
            <a:r>
              <a:rPr lang="el-GR" sz="1200" dirty="0">
                <a:solidFill>
                  <a:srgbClr val="344A73"/>
                </a:solidFill>
                <a:latin typeface="Neutraface Text Greek Light" panose="02000603040000020004" pitchFamily="50" charset="0"/>
              </a:rPr>
              <a:t>είναι ιδιαίτερα υψηλές … 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3F99750-EA1A-4D9C-9E79-855D1317A2C6}"/>
              </a:ext>
            </a:extLst>
          </p:cNvPr>
          <p:cNvSpPr txBox="1">
            <a:spLocks/>
          </p:cNvSpPr>
          <p:nvPr/>
        </p:nvSpPr>
        <p:spPr>
          <a:xfrm>
            <a:off x="545193" y="170694"/>
            <a:ext cx="7886700" cy="290754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Υπολογισμός Οφέλους / Προστιθέμενης αξίας – Εστιατόρια 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269C7252-3026-4925-8617-C0E17EADA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299017"/>
              </p:ext>
            </p:extLst>
          </p:nvPr>
        </p:nvGraphicFramePr>
        <p:xfrm>
          <a:off x="4170639" y="1540400"/>
          <a:ext cx="3813448" cy="1779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1851">
                  <a:extLst>
                    <a:ext uri="{9D8B030D-6E8A-4147-A177-3AD203B41FA5}">
                      <a16:colId xmlns:a16="http://schemas.microsoft.com/office/drawing/2014/main" val="1465046015"/>
                    </a:ext>
                  </a:extLst>
                </a:gridCol>
                <a:gridCol w="1091597">
                  <a:extLst>
                    <a:ext uri="{9D8B030D-6E8A-4147-A177-3AD203B41FA5}">
                      <a16:colId xmlns:a16="http://schemas.microsoft.com/office/drawing/2014/main" val="3390373788"/>
                    </a:ext>
                  </a:extLst>
                </a:gridCol>
              </a:tblGrid>
              <a:tr h="492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Πελάτης</a:t>
                      </a:r>
                      <a:endParaRPr lang="el-GR" sz="13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3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48438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Υφιστάμενη Κατανάλωση (Υγραέριο - 2020)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~2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1,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1 χιλ. </a:t>
                      </a:r>
                      <a:r>
                        <a:rPr lang="en-US" sz="13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lt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469824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Ετήσιο</a:t>
                      </a:r>
                      <a:r>
                        <a:rPr lang="el-GR" sz="13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Κόστος Υφιστάμενης</a:t>
                      </a:r>
                      <a:r>
                        <a:rPr lang="el-GR" sz="13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 Κατανάλωσης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~17 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χιλ.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€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83215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Κόστος Σύνδεσης Πελάτη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€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38369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Κόστος Μετατροπής και</a:t>
                      </a:r>
                      <a:r>
                        <a:rPr lang="el-GR" sz="13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Εγκατάστασης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~7 χιλ.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 Nova Cond Light" panose="020B0306020202020204" pitchFamily="34" charset="0"/>
                          <a:ea typeface="+mn-ea"/>
                          <a:cs typeface="+mn-cs"/>
                        </a:rPr>
                        <a:t>€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Nova Cond Light" panose="020B0306020202020204" pitchFamily="34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44105"/>
                  </a:ext>
                </a:extLst>
              </a:tr>
            </a:tbl>
          </a:graphicData>
        </a:graphic>
      </p:graphicFrame>
      <p:sp>
        <p:nvSpPr>
          <p:cNvPr id="7" name="Rectangle 20">
            <a:extLst>
              <a:ext uri="{FF2B5EF4-FFF2-40B4-BE49-F238E27FC236}">
                <a16:creationId xmlns:a16="http://schemas.microsoft.com/office/drawing/2014/main" id="{DF5E2DAD-51BA-42A4-88B3-150B56A1517C}"/>
              </a:ext>
            </a:extLst>
          </p:cNvPr>
          <p:cNvSpPr/>
          <p:nvPr/>
        </p:nvSpPr>
        <p:spPr>
          <a:xfrm>
            <a:off x="4170638" y="1164216"/>
            <a:ext cx="3813449" cy="322594"/>
          </a:xfrm>
          <a:prstGeom prst="rect">
            <a:avLst/>
          </a:prstGeom>
          <a:solidFill>
            <a:srgbClr val="0A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Εστιατόριο #1 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F4C9BB8F-4F77-4348-A411-2A54FE572F90}"/>
              </a:ext>
            </a:extLst>
          </p:cNvPr>
          <p:cNvSpPr/>
          <p:nvPr/>
        </p:nvSpPr>
        <p:spPr>
          <a:xfrm>
            <a:off x="4393578" y="3757127"/>
            <a:ext cx="2321817" cy="567166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00" b="1" dirty="0">
                <a:solidFill>
                  <a:schemeClr val="bg1"/>
                </a:solidFill>
                <a:latin typeface="Neutraface Text Greek Light" panose="02000603040000020004" pitchFamily="50" charset="0"/>
                <a:cs typeface="Arial" panose="020B0604020202020204" pitchFamily="34" charset="0"/>
              </a:rPr>
              <a:t>Συνολική Ετήσια Εξοικονόμηση</a:t>
            </a:r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id="{672E291D-AD1B-464A-99E9-15D51903427B}"/>
              </a:ext>
            </a:extLst>
          </p:cNvPr>
          <p:cNvSpPr/>
          <p:nvPr/>
        </p:nvSpPr>
        <p:spPr>
          <a:xfrm>
            <a:off x="4327393" y="3676103"/>
            <a:ext cx="2454186" cy="729214"/>
          </a:xfrm>
          <a:prstGeom prst="rect">
            <a:avLst/>
          </a:prstGeom>
          <a:noFill/>
          <a:ln>
            <a:solidFill>
              <a:srgbClr val="464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700">
              <a:solidFill>
                <a:srgbClr val="344A73"/>
              </a:solidFill>
              <a:latin typeface="Neutraface Text Greek Light" panose="02000603040000020004" pitchFamily="50" charset="0"/>
            </a:endParaRPr>
          </a:p>
        </p:txBody>
      </p:sp>
      <p:sp>
        <p:nvSpPr>
          <p:cNvPr id="12" name="Oval 48">
            <a:extLst>
              <a:ext uri="{FF2B5EF4-FFF2-40B4-BE49-F238E27FC236}">
                <a16:creationId xmlns:a16="http://schemas.microsoft.com/office/drawing/2014/main" id="{8E0F9E0E-DFD4-4E6D-8355-22F910F18948}"/>
              </a:ext>
            </a:extLst>
          </p:cNvPr>
          <p:cNvSpPr/>
          <p:nvPr/>
        </p:nvSpPr>
        <p:spPr>
          <a:xfrm>
            <a:off x="6917150" y="3590710"/>
            <a:ext cx="900000" cy="9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~10 χιλ. €</a:t>
            </a:r>
          </a:p>
        </p:txBody>
      </p:sp>
      <p:sp>
        <p:nvSpPr>
          <p:cNvPr id="13" name="Rectangle 49">
            <a:extLst>
              <a:ext uri="{FF2B5EF4-FFF2-40B4-BE49-F238E27FC236}">
                <a16:creationId xmlns:a16="http://schemas.microsoft.com/office/drawing/2014/main" id="{69B6BB17-F910-4D04-84FB-7D4C731E5B63}"/>
              </a:ext>
            </a:extLst>
          </p:cNvPr>
          <p:cNvSpPr/>
          <p:nvPr/>
        </p:nvSpPr>
        <p:spPr>
          <a:xfrm>
            <a:off x="4393578" y="4927001"/>
            <a:ext cx="2321817" cy="567166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l-GR" sz="1300" b="1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Περίοδος Επανείσπραξης Επένδυσης</a:t>
            </a:r>
          </a:p>
        </p:txBody>
      </p:sp>
      <p:sp>
        <p:nvSpPr>
          <p:cNvPr id="14" name="Rectangle 50">
            <a:extLst>
              <a:ext uri="{FF2B5EF4-FFF2-40B4-BE49-F238E27FC236}">
                <a16:creationId xmlns:a16="http://schemas.microsoft.com/office/drawing/2014/main" id="{F16AC54D-6D4E-432B-9D41-9D74687FF9C1}"/>
              </a:ext>
            </a:extLst>
          </p:cNvPr>
          <p:cNvSpPr/>
          <p:nvPr/>
        </p:nvSpPr>
        <p:spPr>
          <a:xfrm>
            <a:off x="4327393" y="4845977"/>
            <a:ext cx="2454186" cy="729214"/>
          </a:xfrm>
          <a:prstGeom prst="rect">
            <a:avLst/>
          </a:prstGeom>
          <a:noFill/>
          <a:ln>
            <a:solidFill>
              <a:srgbClr val="464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700">
              <a:solidFill>
                <a:srgbClr val="344A73"/>
              </a:solidFill>
              <a:latin typeface="Neutraface Text Greek Light" panose="02000603040000020004" pitchFamily="50" charset="0"/>
            </a:endParaRPr>
          </a:p>
        </p:txBody>
      </p:sp>
      <p:sp>
        <p:nvSpPr>
          <p:cNvPr id="15" name="Oval 51">
            <a:extLst>
              <a:ext uri="{FF2B5EF4-FFF2-40B4-BE49-F238E27FC236}">
                <a16:creationId xmlns:a16="http://schemas.microsoft.com/office/drawing/2014/main" id="{42D4BF63-0B73-4B6C-AB31-1F74BA613A0B}"/>
              </a:ext>
            </a:extLst>
          </p:cNvPr>
          <p:cNvSpPr/>
          <p:nvPr/>
        </p:nvSpPr>
        <p:spPr>
          <a:xfrm>
            <a:off x="6917150" y="4760584"/>
            <a:ext cx="900000" cy="90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~1</a:t>
            </a:r>
            <a:r>
              <a:rPr lang="el-GR" sz="1400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 έτος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F2348EFB-7CFB-4CAD-89D1-093A7E584AE4}"/>
              </a:ext>
            </a:extLst>
          </p:cNvPr>
          <p:cNvSpPr>
            <a:spLocks/>
          </p:cNvSpPr>
          <p:nvPr/>
        </p:nvSpPr>
        <p:spPr bwMode="auto">
          <a:xfrm rot="16200000">
            <a:off x="6105546" y="2397962"/>
            <a:ext cx="203441" cy="2084388"/>
          </a:xfrm>
          <a:custGeom>
            <a:avLst/>
            <a:gdLst>
              <a:gd name="T0" fmla="*/ 0 w 384"/>
              <a:gd name="T1" fmla="*/ 1106 h 3029"/>
              <a:gd name="T2" fmla="*/ 0 w 384"/>
              <a:gd name="T3" fmla="*/ 1827 h 3029"/>
              <a:gd name="T4" fmla="*/ 384 w 384"/>
              <a:gd name="T5" fmla="*/ 3029 h 3029"/>
              <a:gd name="T6" fmla="*/ 384 w 384"/>
              <a:gd name="T7" fmla="*/ 0 h 3029"/>
              <a:gd name="T8" fmla="*/ 0 w 384"/>
              <a:gd name="T9" fmla="*/ 1106 h 3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3029">
                <a:moveTo>
                  <a:pt x="0" y="1106"/>
                </a:moveTo>
                <a:lnTo>
                  <a:pt x="0" y="1827"/>
                </a:lnTo>
                <a:lnTo>
                  <a:pt x="384" y="3029"/>
                </a:lnTo>
                <a:lnTo>
                  <a:pt x="384" y="0"/>
                </a:lnTo>
                <a:lnTo>
                  <a:pt x="0" y="110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lIns="90000" tIns="46800" rIns="90000" bIns="468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1200" b="1" dirty="0">
              <a:solidFill>
                <a:srgbClr val="344A73"/>
              </a:solidFill>
              <a:latin typeface="Neutraface Text Greek Light" panose="02000603040000020004" pitchFamily="50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29EC8CFA-6779-47F9-AA50-94944A5E5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14903"/>
            <a:ext cx="7424257" cy="530865"/>
          </a:xfrm>
          <a:prstGeom prst="rect">
            <a:avLst/>
          </a:prstGeom>
        </p:spPr>
      </p:pic>
      <p:pic>
        <p:nvPicPr>
          <p:cNvPr id="21" name="Picture 12" descr="Logo&#10;&#10;Description automatically generated">
            <a:extLst>
              <a:ext uri="{FF2B5EF4-FFF2-40B4-BE49-F238E27FC236}">
                <a16:creationId xmlns:a16="http://schemas.microsoft.com/office/drawing/2014/main" id="{97A49EFC-C149-42D6-865F-987A42393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>
          <a:xfrm>
            <a:off x="10790958" y="236032"/>
            <a:ext cx="1401042" cy="1039040"/>
          </a:xfrm>
          <a:prstGeom prst="rect">
            <a:avLst/>
          </a:prstGeom>
        </p:spPr>
      </p:pic>
      <p:pic>
        <p:nvPicPr>
          <p:cNvPr id="17" name="Graphic 8">
            <a:extLst>
              <a:ext uri="{FF2B5EF4-FFF2-40B4-BE49-F238E27FC236}">
                <a16:creationId xmlns:a16="http://schemas.microsoft.com/office/drawing/2014/main" id="{FF29173A-DEB4-33C3-855D-87CD4BE69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3782" y="2680032"/>
            <a:ext cx="1308494" cy="13084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28CC626A-DFDE-E5C2-3BDB-5646C791D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96" y="3036077"/>
            <a:ext cx="706966" cy="7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622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0A897A14-2BD7-F430-ED95-71CD3C751EC2}"/>
              </a:ext>
            </a:extLst>
          </p:cNvPr>
          <p:cNvSpPr/>
          <p:nvPr/>
        </p:nvSpPr>
        <p:spPr>
          <a:xfrm>
            <a:off x="2569030" y="896980"/>
            <a:ext cx="6810102" cy="48934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73F99750-EA1A-4D9C-9E79-855D1317A2C6}"/>
              </a:ext>
            </a:extLst>
          </p:cNvPr>
          <p:cNvSpPr txBox="1">
            <a:spLocks/>
          </p:cNvSpPr>
          <p:nvPr/>
        </p:nvSpPr>
        <p:spPr>
          <a:xfrm>
            <a:off x="550273" y="203033"/>
            <a:ext cx="7886700" cy="290754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dirty="0">
                <a:solidFill>
                  <a:srgbClr val="344A73"/>
                </a:solidFill>
                <a:latin typeface="Neutraface Text Greek Demi" panose="02000603040000020004" pitchFamily="50" charset="0"/>
              </a:rPr>
              <a:t>Υπολογισμός Οφέλους / Προστιθέμενης αξίας – Καφέ </a:t>
            </a:r>
            <a:r>
              <a:rPr lang="el-GR" sz="2000" dirty="0" err="1">
                <a:solidFill>
                  <a:srgbClr val="344A73"/>
                </a:solidFill>
                <a:latin typeface="Neutraface Text Greek Demi" panose="02000603040000020004" pitchFamily="50" charset="0"/>
              </a:rPr>
              <a:t>Μπάρ</a:t>
            </a:r>
            <a:endParaRPr lang="el-GR" sz="2000" dirty="0">
              <a:solidFill>
                <a:srgbClr val="344A73"/>
              </a:solidFill>
              <a:latin typeface="Neutraface Text Greek Demi" panose="02000603040000020004" pitchFamily="50" charset="0"/>
            </a:endParaRP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269C7252-3026-4925-8617-C0E17EADA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96945"/>
              </p:ext>
            </p:extLst>
          </p:nvPr>
        </p:nvGraphicFramePr>
        <p:xfrm>
          <a:off x="4170645" y="1453311"/>
          <a:ext cx="3813448" cy="2041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1851">
                  <a:extLst>
                    <a:ext uri="{9D8B030D-6E8A-4147-A177-3AD203B41FA5}">
                      <a16:colId xmlns:a16="http://schemas.microsoft.com/office/drawing/2014/main" val="1465046015"/>
                    </a:ext>
                  </a:extLst>
                </a:gridCol>
                <a:gridCol w="1091597">
                  <a:extLst>
                    <a:ext uri="{9D8B030D-6E8A-4147-A177-3AD203B41FA5}">
                      <a16:colId xmlns:a16="http://schemas.microsoft.com/office/drawing/2014/main" val="3390373788"/>
                    </a:ext>
                  </a:extLst>
                </a:gridCol>
              </a:tblGrid>
              <a:tr h="492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Πελάτης</a:t>
                      </a:r>
                      <a:endParaRPr lang="el-GR" sz="1300" b="1" i="0" u="none" strike="noStrike" kern="1200" dirty="0">
                        <a:solidFill>
                          <a:schemeClr val="bg1"/>
                        </a:solidFill>
                        <a:effectLst/>
                        <a:latin typeface="Neutraface Text Greek Light" panose="02000603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3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48438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Υφιστάμενη Κατανάλωση (Υγραέριο - 2020)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~14,0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MWh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Neutraface Text Greek Light" panose="02000603040000020004" pitchFamily="50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469824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Ετήσιο</a:t>
                      </a:r>
                      <a:r>
                        <a:rPr lang="el-GR" sz="13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Κόστος Υφιστάμενης</a:t>
                      </a:r>
                      <a:r>
                        <a:rPr lang="el-GR" sz="13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Κατανάλωσης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Neutraface Text Greek Light" panose="02000603040000020004" pitchFamily="50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~2,2 χιλ. €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83215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Κόστος Σύνδεσης Πελάτη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€</a:t>
                      </a:r>
                      <a:endParaRPr lang="el-GR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Neutraface Text Greek Light" panose="02000603040000020004" pitchFamily="50" charset="0"/>
                        <a:ea typeface="+mn-ea"/>
                        <a:cs typeface="+mn-cs"/>
                      </a:endParaRP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38369"/>
                  </a:ext>
                </a:extLst>
              </a:tr>
              <a:tr h="321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Κόστος Μετατροπής και</a:t>
                      </a:r>
                      <a:r>
                        <a:rPr lang="el-GR" sz="13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Εγκατάστασης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eutraface Text Greek Light" panose="02000603040000020004" pitchFamily="50" charset="0"/>
                          <a:ea typeface="+mn-ea"/>
                          <a:cs typeface="+mn-cs"/>
                        </a:rPr>
                        <a:t>7 χιλ. €</a:t>
                      </a:r>
                    </a:p>
                  </a:txBody>
                  <a:tcPr marL="65135" marR="65135" marT="0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44105"/>
                  </a:ext>
                </a:extLst>
              </a:tr>
            </a:tbl>
          </a:graphicData>
        </a:graphic>
      </p:graphicFrame>
      <p:sp>
        <p:nvSpPr>
          <p:cNvPr id="7" name="Rectangle 20">
            <a:extLst>
              <a:ext uri="{FF2B5EF4-FFF2-40B4-BE49-F238E27FC236}">
                <a16:creationId xmlns:a16="http://schemas.microsoft.com/office/drawing/2014/main" id="{DF5E2DAD-51BA-42A4-88B3-150B56A1517C}"/>
              </a:ext>
            </a:extLst>
          </p:cNvPr>
          <p:cNvSpPr/>
          <p:nvPr/>
        </p:nvSpPr>
        <p:spPr>
          <a:xfrm>
            <a:off x="4170644" y="1077127"/>
            <a:ext cx="3813449" cy="322594"/>
          </a:xfrm>
          <a:prstGeom prst="rect">
            <a:avLst/>
          </a:prstGeom>
          <a:solidFill>
            <a:srgbClr val="0A5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Καφέ-Μπαρ #2 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F4C9BB8F-4F77-4348-A411-2A54FE572F90}"/>
              </a:ext>
            </a:extLst>
          </p:cNvPr>
          <p:cNvSpPr/>
          <p:nvPr/>
        </p:nvSpPr>
        <p:spPr>
          <a:xfrm>
            <a:off x="4393584" y="4027094"/>
            <a:ext cx="2321817" cy="567166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00" b="1" dirty="0">
                <a:solidFill>
                  <a:schemeClr val="bg1"/>
                </a:solidFill>
                <a:latin typeface="Neutraface Text Greek Light" panose="02000603040000020004" pitchFamily="50" charset="0"/>
                <a:cs typeface="Arial" panose="020B0604020202020204" pitchFamily="34" charset="0"/>
              </a:rPr>
              <a:t>Συνολική Ετήσια Εξοικονόμηση</a:t>
            </a:r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id="{672E291D-AD1B-464A-99E9-15D51903427B}"/>
              </a:ext>
            </a:extLst>
          </p:cNvPr>
          <p:cNvSpPr/>
          <p:nvPr/>
        </p:nvSpPr>
        <p:spPr>
          <a:xfrm>
            <a:off x="4327399" y="3946070"/>
            <a:ext cx="2454186" cy="729214"/>
          </a:xfrm>
          <a:prstGeom prst="rect">
            <a:avLst/>
          </a:prstGeom>
          <a:noFill/>
          <a:ln>
            <a:solidFill>
              <a:srgbClr val="464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700"/>
          </a:p>
        </p:txBody>
      </p:sp>
      <p:sp>
        <p:nvSpPr>
          <p:cNvPr id="12" name="Oval 48">
            <a:extLst>
              <a:ext uri="{FF2B5EF4-FFF2-40B4-BE49-F238E27FC236}">
                <a16:creationId xmlns:a16="http://schemas.microsoft.com/office/drawing/2014/main" id="{8E0F9E0E-DFD4-4E6D-8355-22F910F18948}"/>
              </a:ext>
            </a:extLst>
          </p:cNvPr>
          <p:cNvSpPr/>
          <p:nvPr/>
        </p:nvSpPr>
        <p:spPr>
          <a:xfrm>
            <a:off x="6917156" y="3860677"/>
            <a:ext cx="900000" cy="9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>
                <a:latin typeface="Neutraface Text Greek Light" panose="02000603040000020004" pitchFamily="50" charset="0"/>
              </a:rPr>
              <a:t>~1,7 χιλ. €</a:t>
            </a:r>
          </a:p>
        </p:txBody>
      </p:sp>
      <p:sp>
        <p:nvSpPr>
          <p:cNvPr id="13" name="Rectangle 49">
            <a:extLst>
              <a:ext uri="{FF2B5EF4-FFF2-40B4-BE49-F238E27FC236}">
                <a16:creationId xmlns:a16="http://schemas.microsoft.com/office/drawing/2014/main" id="{69B6BB17-F910-4D04-84FB-7D4C731E5B63}"/>
              </a:ext>
            </a:extLst>
          </p:cNvPr>
          <p:cNvSpPr/>
          <p:nvPr/>
        </p:nvSpPr>
        <p:spPr>
          <a:xfrm>
            <a:off x="4393584" y="5031502"/>
            <a:ext cx="2321817" cy="567166"/>
          </a:xfrm>
          <a:prstGeom prst="rect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l-GR" sz="1300" b="1" dirty="0">
                <a:solidFill>
                  <a:schemeClr val="bg1"/>
                </a:solidFill>
                <a:latin typeface="Neutraface Text Greek Light" panose="02000603040000020004" pitchFamily="50" charset="0"/>
              </a:rPr>
              <a:t>Περίοδος Επανείσπραξης Επένδυσης</a:t>
            </a:r>
          </a:p>
        </p:txBody>
      </p:sp>
      <p:sp>
        <p:nvSpPr>
          <p:cNvPr id="14" name="Rectangle 50">
            <a:extLst>
              <a:ext uri="{FF2B5EF4-FFF2-40B4-BE49-F238E27FC236}">
                <a16:creationId xmlns:a16="http://schemas.microsoft.com/office/drawing/2014/main" id="{F16AC54D-6D4E-432B-9D41-9D74687FF9C1}"/>
              </a:ext>
            </a:extLst>
          </p:cNvPr>
          <p:cNvSpPr/>
          <p:nvPr/>
        </p:nvSpPr>
        <p:spPr>
          <a:xfrm>
            <a:off x="4327399" y="4950478"/>
            <a:ext cx="2454186" cy="729214"/>
          </a:xfrm>
          <a:prstGeom prst="rect">
            <a:avLst/>
          </a:prstGeom>
          <a:noFill/>
          <a:ln>
            <a:solidFill>
              <a:srgbClr val="464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700"/>
          </a:p>
        </p:txBody>
      </p:sp>
      <p:sp>
        <p:nvSpPr>
          <p:cNvPr id="15" name="Oval 51">
            <a:extLst>
              <a:ext uri="{FF2B5EF4-FFF2-40B4-BE49-F238E27FC236}">
                <a16:creationId xmlns:a16="http://schemas.microsoft.com/office/drawing/2014/main" id="{42D4BF63-0B73-4B6C-AB31-1F74BA613A0B}"/>
              </a:ext>
            </a:extLst>
          </p:cNvPr>
          <p:cNvSpPr/>
          <p:nvPr/>
        </p:nvSpPr>
        <p:spPr>
          <a:xfrm>
            <a:off x="6917156" y="4865085"/>
            <a:ext cx="900000" cy="900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Neutraface Text Greek Light" panose="02000603040000020004" pitchFamily="50" charset="0"/>
              </a:rPr>
              <a:t>~</a:t>
            </a:r>
            <a:r>
              <a:rPr lang="el-GR" sz="1400" dirty="0">
                <a:latin typeface="Neutraface Text Greek Light" panose="02000603040000020004" pitchFamily="50" charset="0"/>
              </a:rPr>
              <a:t>4 έτη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F2348EFB-7CFB-4CAD-89D1-093A7E584AE4}"/>
              </a:ext>
            </a:extLst>
          </p:cNvPr>
          <p:cNvSpPr>
            <a:spLocks/>
          </p:cNvSpPr>
          <p:nvPr/>
        </p:nvSpPr>
        <p:spPr bwMode="auto">
          <a:xfrm rot="16200000">
            <a:off x="6223242" y="2597876"/>
            <a:ext cx="203441" cy="2084388"/>
          </a:xfrm>
          <a:custGeom>
            <a:avLst/>
            <a:gdLst>
              <a:gd name="T0" fmla="*/ 0 w 384"/>
              <a:gd name="T1" fmla="*/ 1106 h 3029"/>
              <a:gd name="T2" fmla="*/ 0 w 384"/>
              <a:gd name="T3" fmla="*/ 1827 h 3029"/>
              <a:gd name="T4" fmla="*/ 384 w 384"/>
              <a:gd name="T5" fmla="*/ 3029 h 3029"/>
              <a:gd name="T6" fmla="*/ 384 w 384"/>
              <a:gd name="T7" fmla="*/ 0 h 3029"/>
              <a:gd name="T8" fmla="*/ 0 w 384"/>
              <a:gd name="T9" fmla="*/ 1106 h 3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3029">
                <a:moveTo>
                  <a:pt x="0" y="1106"/>
                </a:moveTo>
                <a:lnTo>
                  <a:pt x="0" y="1827"/>
                </a:lnTo>
                <a:lnTo>
                  <a:pt x="384" y="3029"/>
                </a:lnTo>
                <a:lnTo>
                  <a:pt x="384" y="0"/>
                </a:lnTo>
                <a:lnTo>
                  <a:pt x="0" y="110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lIns="90000" tIns="46800" rIns="90000" bIns="468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1200" b="1" dirty="0">
              <a:solidFill>
                <a:srgbClr val="000000"/>
              </a:solidFill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F8F9D365-51B0-4D74-BCCA-CDB86D35A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14903"/>
            <a:ext cx="7424257" cy="530865"/>
          </a:xfrm>
          <a:prstGeom prst="rect">
            <a:avLst/>
          </a:prstGeom>
        </p:spPr>
      </p:pic>
      <p:pic>
        <p:nvPicPr>
          <p:cNvPr id="22" name="Picture 12" descr="Logo&#10;&#10;Description automatically generated">
            <a:extLst>
              <a:ext uri="{FF2B5EF4-FFF2-40B4-BE49-F238E27FC236}">
                <a16:creationId xmlns:a16="http://schemas.microsoft.com/office/drawing/2014/main" id="{DC947225-6724-4583-A035-A231E5AD7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9"/>
          <a:stretch/>
        </p:blipFill>
        <p:spPr>
          <a:xfrm>
            <a:off x="10790958" y="236032"/>
            <a:ext cx="1401042" cy="1039040"/>
          </a:xfrm>
          <a:prstGeom prst="rect">
            <a:avLst/>
          </a:prstGeom>
        </p:spPr>
      </p:pic>
      <p:pic>
        <p:nvPicPr>
          <p:cNvPr id="17" name="Graphic 8">
            <a:extLst>
              <a:ext uri="{FF2B5EF4-FFF2-40B4-BE49-F238E27FC236}">
                <a16:creationId xmlns:a16="http://schemas.microsoft.com/office/drawing/2014/main" id="{5702D26F-7C8D-D80D-23A2-BC87485D9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3782" y="2592943"/>
            <a:ext cx="1308494" cy="13084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E67C56F0-4855-BF6B-0790-FC5236ECF8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96" y="2948988"/>
            <a:ext cx="706966" cy="7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5821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5913C-F903-4ECD-B5B9-0508744C7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Τίτλος 2">
            <a:extLst>
              <a:ext uri="{FF2B5EF4-FFF2-40B4-BE49-F238E27FC236}">
                <a16:creationId xmlns:a16="http://schemas.microsoft.com/office/drawing/2014/main" id="{B9AD0BF2-0F13-4482-81E3-F281BA3F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6" y="0"/>
            <a:ext cx="5580063" cy="5539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CRM</a:t>
            </a:r>
            <a:endParaRPr lang="el-GR" sz="24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A6BCE-1774-452E-8898-D4C581D3C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14903"/>
            <a:ext cx="7424257" cy="5308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91A4C-BC66-4F49-984D-8382A2284BAF}"/>
              </a:ext>
            </a:extLst>
          </p:cNvPr>
          <p:cNvGrpSpPr/>
          <p:nvPr/>
        </p:nvGrpSpPr>
        <p:grpSpPr>
          <a:xfrm>
            <a:off x="0" y="0"/>
            <a:ext cx="2306972" cy="58723"/>
            <a:chOff x="0" y="0"/>
            <a:chExt cx="2306972" cy="587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88472D-7EF3-4717-9BE1-B36F0A0F3ACB}"/>
                </a:ext>
              </a:extLst>
            </p:cNvPr>
            <p:cNvSpPr/>
            <p:nvPr/>
          </p:nvSpPr>
          <p:spPr>
            <a:xfrm>
              <a:off x="1005231" y="0"/>
              <a:ext cx="1301741" cy="5872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C13D01-6DCD-4937-AEAC-B33E935E544D}"/>
                </a:ext>
              </a:extLst>
            </p:cNvPr>
            <p:cNvSpPr/>
            <p:nvPr/>
          </p:nvSpPr>
          <p:spPr>
            <a:xfrm>
              <a:off x="0" y="0"/>
              <a:ext cx="1301741" cy="5872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457BDF1-7CC4-EDC6-72F6-71D224230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1" r="1614"/>
          <a:stretch/>
        </p:blipFill>
        <p:spPr>
          <a:xfrm>
            <a:off x="1" y="496522"/>
            <a:ext cx="12192000" cy="5806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BC9269-B4CE-4891-7827-0783ADE02DC3}"/>
              </a:ext>
            </a:extLst>
          </p:cNvPr>
          <p:cNvSpPr txBox="1"/>
          <p:nvPr/>
        </p:nvSpPr>
        <p:spPr>
          <a:xfrm>
            <a:off x="10060022" y="6504431"/>
            <a:ext cx="2094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#</a:t>
            </a:r>
            <a:r>
              <a:rPr lang="el-GR" sz="14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ΔίνουμεΕνέργειαστηνΕλλαδα</a:t>
            </a:r>
            <a:endParaRPr lang="en-US" sz="14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f transport"/>
        <a:ea typeface=""/>
        <a:cs typeface=""/>
      </a:majorFont>
      <a:minorFont>
        <a:latin typeface="pf transpor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f6082540-2530-4369-81d1-ef054e456d3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D2BC8B6A0590DA45B1D55181E9E9D8CD" ma:contentTypeVersion="1" ma:contentTypeDescription="Δημιουργία νέου εγγράφου" ma:contentTypeScope="" ma:versionID="987eb6ea014d62da44848f0a3bdde7c0">
  <xsd:schema xmlns:xsd="http://www.w3.org/2001/XMLSchema" xmlns:xs="http://www.w3.org/2001/XMLSchema" xmlns:p="http://schemas.microsoft.com/office/2006/metadata/properties" xmlns:ns2="f6082540-2530-4369-81d1-ef054e456d3c" targetNamespace="http://schemas.microsoft.com/office/2006/metadata/properties" ma:root="true" ma:fieldsID="962866c63b833e760b0dd0af6fd6ff14" ns2:_="">
    <xsd:import namespace="f6082540-2530-4369-81d1-ef054e456d3c"/>
    <xsd:element name="properties">
      <xsd:complexType>
        <xsd:sequence>
          <xsd:element name="documentManagement">
            <xsd:complexType>
              <xsd:all>
                <xsd:element ref="ns2:Note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82540-2530-4369-81d1-ef054e456d3c" elementFormDefault="qualified">
    <xsd:import namespace="http://schemas.microsoft.com/office/2006/documentManagement/types"/>
    <xsd:import namespace="http://schemas.microsoft.com/office/infopath/2007/PartnerControls"/>
    <xsd:element name="Notes0" ma:index="8" nillable="true" ma:displayName="Notes" ma:internalName="Notes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78932A-CB15-49A9-9AE0-DC96B66C234C}">
  <ds:schemaRefs>
    <ds:schemaRef ds:uri="http://schemas.microsoft.com/office/2006/metadata/properties"/>
    <ds:schemaRef ds:uri="http://schemas.microsoft.com/office/infopath/2007/PartnerControls"/>
    <ds:schemaRef ds:uri="f6082540-2530-4369-81d1-ef054e456d3c"/>
  </ds:schemaRefs>
</ds:datastoreItem>
</file>

<file path=customXml/itemProps2.xml><?xml version="1.0" encoding="utf-8"?>
<ds:datastoreItem xmlns:ds="http://schemas.openxmlformats.org/officeDocument/2006/customXml" ds:itemID="{26197ED7-157C-41DF-BA00-1D87C01C75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082540-2530-4369-81d1-ef054e456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D0FEC1-F91A-402E-BDD6-A803B41BC0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2665</TotalTime>
  <Words>670</Words>
  <Application>Microsoft Office PowerPoint</Application>
  <PresentationFormat>Ευρεία οθόνη</PresentationFormat>
  <Paragraphs>114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25" baseType="lpstr">
      <vt:lpstr>pf transport</vt:lpstr>
      <vt:lpstr>Arial</vt:lpstr>
      <vt:lpstr>Arial Nova Cond Light</vt:lpstr>
      <vt:lpstr>Calibri</vt:lpstr>
      <vt:lpstr>Neutraface Text Greek Demi</vt:lpstr>
      <vt:lpstr>Yu Gothic UI Light</vt:lpstr>
      <vt:lpstr>Neutraface Text Greek Light</vt:lpstr>
      <vt:lpstr>Wingdings</vt:lpstr>
      <vt:lpstr>Neutraface Text Greek Book</vt:lpstr>
      <vt:lpstr>Abadi</vt:lpstr>
      <vt:lpstr>Office Theme</vt:lpstr>
      <vt:lpstr>Παρουσίαση του PowerPoint</vt:lpstr>
      <vt:lpstr>Η Εταιρεία</vt:lpstr>
      <vt:lpstr>Δίνουμε Ενέργεια στη Λαμία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CRM</vt:lpstr>
      <vt:lpstr>CRM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Loukia Dimopoulou</cp:lastModifiedBy>
  <cp:revision>119</cp:revision>
  <dcterms:created xsi:type="dcterms:W3CDTF">2018-11-30T11:10:17Z</dcterms:created>
  <dcterms:modified xsi:type="dcterms:W3CDTF">2023-11-17T14:31:38Z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0x010100D2BC8B6A0590DA45B1D55181E9E9D8CD</vt:lpwstr>
  </property>
</Properties>
</file>