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1" r:id="rId3"/>
    <p:sldId id="258" r:id="rId4"/>
    <p:sldId id="272" r:id="rId5"/>
    <p:sldId id="273" r:id="rId6"/>
    <p:sldId id="260" r:id="rId7"/>
    <p:sldId id="261" r:id="rId8"/>
    <p:sldId id="274" r:id="rId9"/>
    <p:sldId id="275" r:id="rId10"/>
    <p:sldId id="262" r:id="rId11"/>
    <p:sldId id="263" r:id="rId12"/>
    <p:sldId id="276" r:id="rId13"/>
    <p:sldId id="277" r:id="rId14"/>
    <p:sldId id="279" r:id="rId15"/>
    <p:sldId id="282" r:id="rId16"/>
    <p:sldId id="283" r:id="rId17"/>
    <p:sldId id="284" r:id="rId18"/>
    <p:sldId id="285" r:id="rId19"/>
    <p:sldId id="264" r:id="rId20"/>
    <p:sldId id="278" r:id="rId21"/>
    <p:sldId id="265" r:id="rId22"/>
    <p:sldId id="26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29" autoAdjust="0"/>
  </p:normalViewPr>
  <p:slideViewPr>
    <p:cSldViewPr>
      <p:cViewPr>
        <p:scale>
          <a:sx n="140" d="100"/>
          <a:sy n="140" d="100"/>
        </p:scale>
        <p:origin x="-804"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D6C087-3986-4BC1-9C13-42A0CF819B76}" type="datetimeFigureOut">
              <a:rPr lang="el-GR" smtClean="0"/>
              <a:pPr/>
              <a:t>22/1/2019</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C5313F-6695-4D0A-BE2E-E38F9AF0F231}" type="slidenum">
              <a:rPr lang="el-GR" smtClean="0"/>
              <a:pPr/>
              <a:t>‹#›</a:t>
            </a:fld>
            <a:endParaRPr lang="el-GR"/>
          </a:p>
        </p:txBody>
      </p:sp>
    </p:spTree>
    <p:extLst>
      <p:ext uri="{BB962C8B-B14F-4D97-AF65-F5344CB8AC3E}">
        <p14:creationId xmlns:p14="http://schemas.microsoft.com/office/powerpoint/2010/main" xmlns="" val="1627483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5AE89-2FF3-46F0-9D7A-10D5DD75C224}" type="datetimeFigureOut">
              <a:rPr lang="el-GR" smtClean="0"/>
              <a:pPr/>
              <a:t>22/1/2019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DE16B-41D7-46FD-A171-A11C0D1EAE72}" type="slidenum">
              <a:rPr lang="el-GR" smtClean="0"/>
              <a:pPr/>
              <a:t>‹#›</a:t>
            </a:fld>
            <a:endParaRPr lang="el-GR"/>
          </a:p>
        </p:txBody>
      </p:sp>
    </p:spTree>
    <p:extLst>
      <p:ext uri="{BB962C8B-B14F-4D97-AF65-F5344CB8AC3E}">
        <p14:creationId xmlns:p14="http://schemas.microsoft.com/office/powerpoint/2010/main" xmlns="" val="334717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22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BDE16B-41D7-46FD-A171-A11C0D1EAE7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E70FB4-E249-436D-B092-D51F0F1B1ECF}" type="datetimeFigureOut">
              <a:rPr lang="el-GR" smtClean="0"/>
              <a:pPr/>
              <a:t>22/1/2019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FEE86-28E6-46A2-916A-C062CEDE3E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70FB4-E249-436D-B092-D51F0F1B1ECF}" type="datetimeFigureOut">
              <a:rPr lang="el-GR" smtClean="0"/>
              <a:pPr/>
              <a:t>22/1/2019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FEE86-28E6-46A2-916A-C062CEDE3EF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hyperlink" Target="file:///C:\Users\Sofia\Documents\HellenicZambian%20Counsil\www.hzc.gr" TargetMode="External"/><Relationship Id="rId10" Type="http://schemas.openxmlformats.org/officeDocument/2006/relationships/image" Target="../media/image21.png"/><Relationship Id="rId4" Type="http://schemas.openxmlformats.org/officeDocument/2006/relationships/hyperlink" Target="mailto:info@hzc.gr"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wmf"/><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hyperlink" Target="file:///C:\Users\Sofia\Documents\HellenicZambian%20Counsil\www.hzc.gr" TargetMode="External"/><Relationship Id="rId10" Type="http://schemas.openxmlformats.org/officeDocument/2006/relationships/image" Target="../media/image5.png"/><Relationship Id="rId4" Type="http://schemas.openxmlformats.org/officeDocument/2006/relationships/hyperlink" Target="mailto:info@hzc.gr"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gif"/><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hyperlink" Target="file:///C:\Users\Sofia\Documents\HellenicZambian%20Counsil\www.hzc.gr" TargetMode="External"/><Relationship Id="rId4" Type="http://schemas.openxmlformats.org/officeDocument/2006/relationships/hyperlink" Target="mailto:info@hzc.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8350">
              <a:schemeClr val="bg2">
                <a:lumMod val="75000"/>
              </a:schemeClr>
            </a:gs>
            <a:gs pos="0">
              <a:schemeClr val="bg1"/>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3" name="2 - Εικόνα" descr="hzc_gr_logo"/>
          <p:cNvPicPr/>
          <p:nvPr/>
        </p:nvPicPr>
        <p:blipFill>
          <a:blip r:embed="rId3" cstate="print"/>
          <a:srcRect/>
          <a:stretch>
            <a:fillRect/>
          </a:stretch>
        </p:blipFill>
        <p:spPr bwMode="auto">
          <a:xfrm>
            <a:off x="1331640" y="1124744"/>
            <a:ext cx="6840760"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04367010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2255223"/>
            <a:ext cx="6246564" cy="4185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Μεταποίηση</a:t>
            </a:r>
          </a:p>
          <a:p>
            <a:pPr algn="just">
              <a:buClr>
                <a:schemeClr val="accent6">
                  <a:lumMod val="50000"/>
                </a:schemeClr>
              </a:buClr>
            </a:pPr>
            <a:endParaRPr lang="el-GR" sz="1400" b="1" dirty="0">
              <a:latin typeface="Trebuchet MS" panose="020B0603020202020204" pitchFamily="34" charset="0"/>
            </a:endParaRPr>
          </a:p>
          <a:p>
            <a:pPr algn="just">
              <a:buClr>
                <a:schemeClr val="accent6">
                  <a:lumMod val="50000"/>
                </a:schemeClr>
              </a:buClr>
            </a:pPr>
            <a:r>
              <a:rPr lang="el-GR" sz="1400" dirty="0">
                <a:latin typeface="Trebuchet MS" panose="020B0603020202020204" pitchFamily="34" charset="0"/>
              </a:rPr>
              <a:t>Δυστυχώς ο κλάδος της μεταποίησης δεν έχει αναπτυχθεί σε σημαντικό βαθμό. Αυτός είναι και ο βασικότερος λόγος που τα περισσότερα καταναλωτικά αγαθά έχουν υψηλή τιμή, αφού οι ανάγκες της αγοράς καλύπτονται από εισαγωγές</a:t>
            </a:r>
            <a:r>
              <a:rPr lang="el-GR" sz="1400" dirty="0" smtClean="0">
                <a:latin typeface="Trebuchet MS" panose="020B0603020202020204" pitchFamily="34" charset="0"/>
              </a:rPr>
              <a:t>.</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Ο κλάδος παρουσιάζει υψηλό ρυθμό ανάπτυξης, ο οποίος ανέρχεται κατά μέσο όρο τη τελευταία 5ετία σε </a:t>
            </a:r>
            <a:r>
              <a:rPr lang="el-GR" sz="1400" dirty="0" smtClean="0">
                <a:latin typeface="Trebuchet MS" panose="020B0603020202020204" pitchFamily="34" charset="0"/>
              </a:rPr>
              <a:t>7,68</a:t>
            </a:r>
            <a:r>
              <a:rPr lang="el-GR" sz="1400" dirty="0" smtClean="0">
                <a:latin typeface="Trebuchet MS" panose="020B0603020202020204" pitchFamily="34" charset="0"/>
              </a:rPr>
              <a:t>%.</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Οι κλάδοι μεταποίησης που υφίστανται προκειμένου να καλύψουν τις ανάγκες της χώρας και σε κάποιες περιπτώσεις να πραγματοποιήσουν και εξαγωγές είναι :</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buFont typeface="Arial" pitchFamily="34" charset="0"/>
              <a:buChar char="•"/>
            </a:pPr>
            <a:r>
              <a:rPr lang="el-GR" sz="1400" dirty="0" smtClean="0">
                <a:latin typeface="Trebuchet MS" panose="020B0603020202020204" pitchFamily="34" charset="0"/>
              </a:rPr>
              <a:t>   Βιομηχανία ζάχαρης</a:t>
            </a:r>
          </a:p>
          <a:p>
            <a:pPr algn="just">
              <a:buClr>
                <a:schemeClr val="accent6">
                  <a:lumMod val="50000"/>
                </a:schemeClr>
              </a:buClr>
              <a:buFont typeface="Arial" pitchFamily="34" charset="0"/>
              <a:buChar char="•"/>
            </a:pPr>
            <a:r>
              <a:rPr lang="el-GR" sz="1400" dirty="0" smtClean="0">
                <a:latin typeface="Trebuchet MS" panose="020B0603020202020204" pitchFamily="34" charset="0"/>
              </a:rPr>
              <a:t>   Τυποποίηση κρέατος και γάλακτος</a:t>
            </a:r>
          </a:p>
          <a:p>
            <a:pPr algn="just">
              <a:buClr>
                <a:schemeClr val="accent6">
                  <a:lumMod val="50000"/>
                </a:schemeClr>
              </a:buClr>
              <a:buFont typeface="Arial" pitchFamily="34" charset="0"/>
              <a:buChar char="•"/>
            </a:pPr>
            <a:r>
              <a:rPr lang="el-GR" sz="1400" dirty="0" smtClean="0">
                <a:latin typeface="Trebuchet MS" panose="020B0603020202020204" pitchFamily="34" charset="0"/>
              </a:rPr>
              <a:t>   Μύλοι δημητριακών και καλαμποκιού</a:t>
            </a:r>
          </a:p>
          <a:p>
            <a:pPr algn="just">
              <a:buClr>
                <a:schemeClr val="accent6">
                  <a:lumMod val="50000"/>
                </a:schemeClr>
              </a:buClr>
              <a:buFont typeface="Arial" pitchFamily="34" charset="0"/>
              <a:buChar char="•"/>
            </a:pPr>
            <a:r>
              <a:rPr lang="el-GR" sz="1400" dirty="0" smtClean="0">
                <a:latin typeface="Trebuchet MS" panose="020B0603020202020204" pitchFamily="34" charset="0"/>
              </a:rPr>
              <a:t>   Παραγωγή ζωοτροφών</a:t>
            </a:r>
          </a:p>
          <a:p>
            <a:pPr algn="just">
              <a:buClr>
                <a:schemeClr val="accent6">
                  <a:lumMod val="50000"/>
                </a:schemeClr>
              </a:buClr>
              <a:buFont typeface="Arial" pitchFamily="34" charset="0"/>
              <a:buChar char="•"/>
            </a:pPr>
            <a:endParaRPr lang="el-GR" sz="1400" dirty="0" smtClean="0">
              <a:latin typeface="Trebuchet MS" panose="020B0603020202020204" pitchFamily="34" charset="0"/>
            </a:endParaRPr>
          </a:p>
        </p:txBody>
      </p:sp>
      <p:pic>
        <p:nvPicPr>
          <p:cNvPr id="19458" name="Picture 2" descr="http://www.zambia-mining.com/copper%20mine.jpg"/>
          <p:cNvPicPr>
            <a:picLocks noChangeAspect="1" noChangeArrowheads="1"/>
          </p:cNvPicPr>
          <p:nvPr/>
        </p:nvPicPr>
        <p:blipFill>
          <a:blip r:embed="rId6" cstate="print"/>
          <a:srcRect/>
          <a:stretch>
            <a:fillRect/>
          </a:stretch>
        </p:blipFill>
        <p:spPr bwMode="auto">
          <a:xfrm>
            <a:off x="107504" y="2060848"/>
            <a:ext cx="2270522" cy="1872208"/>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278800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1693048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2252173"/>
            <a:ext cx="6246564"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Εμπόριο</a:t>
            </a:r>
          </a:p>
          <a:p>
            <a:pPr marL="285750" indent="-285750" algn="just">
              <a:buClr>
                <a:schemeClr val="accent6">
                  <a:lumMod val="50000"/>
                </a:schemeClr>
              </a:buClr>
              <a:buFont typeface="Wingdings" panose="05000000000000000000" pitchFamily="2" charset="2"/>
              <a:buChar char="q"/>
            </a:pPr>
            <a:endParaRPr lang="el-GR" sz="1400" b="1"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 </a:t>
            </a:r>
            <a:r>
              <a:rPr lang="el-GR" sz="1400" dirty="0">
                <a:latin typeface="Trebuchet MS" panose="020B0603020202020204" pitchFamily="34" charset="0"/>
              </a:rPr>
              <a:t>Την τελευταία 10ετία το εμπόριο ανθεί στην Ζάμπια, </a:t>
            </a:r>
            <a:r>
              <a:rPr lang="el-GR" sz="1400" dirty="0" smtClean="0">
                <a:latin typeface="Trebuchet MS" panose="020B0603020202020204" pitchFamily="34" charset="0"/>
              </a:rPr>
              <a:t>κυρίως </a:t>
            </a:r>
            <a:r>
              <a:rPr lang="el-GR" sz="1400" dirty="0">
                <a:latin typeface="Trebuchet MS" panose="020B0603020202020204" pitchFamily="34" charset="0"/>
              </a:rPr>
              <a:t>εξαιτίας της έλλειψης εγχώριας παραγωγής καταναλωτικών προϊόντων. Έτσι υπάρχουν πολλές εταιρείες </a:t>
            </a:r>
            <a:r>
              <a:rPr lang="el-GR" sz="1400" dirty="0" smtClean="0">
                <a:latin typeface="Trebuchet MS" panose="020B0603020202020204" pitchFamily="34" charset="0"/>
              </a:rPr>
              <a:t>εισαγωγής, </a:t>
            </a:r>
            <a:r>
              <a:rPr lang="en-US" sz="1400" dirty="0" smtClean="0">
                <a:latin typeface="Trebuchet MS" panose="020B0603020202020204" pitchFamily="34" charset="0"/>
              </a:rPr>
              <a:t>lostics</a:t>
            </a:r>
            <a:r>
              <a:rPr lang="el-GR" sz="1400" dirty="0" smtClean="0">
                <a:latin typeface="Trebuchet MS" panose="020B0603020202020204" pitchFamily="34" charset="0"/>
              </a:rPr>
              <a:t> </a:t>
            </a:r>
            <a:r>
              <a:rPr lang="el-GR" sz="1400" dirty="0">
                <a:latin typeface="Trebuchet MS" panose="020B0603020202020204" pitchFamily="34" charset="0"/>
              </a:rPr>
              <a:t>και πολλά εμπορικά καταστήματα τύπου </a:t>
            </a:r>
            <a:r>
              <a:rPr lang="en-US" sz="1400" dirty="0">
                <a:latin typeface="Trebuchet MS" panose="020B0603020202020204" pitchFamily="34" charset="0"/>
              </a:rPr>
              <a:t>MALL</a:t>
            </a:r>
            <a:r>
              <a:rPr lang="el-GR" sz="1400" dirty="0">
                <a:latin typeface="Trebuchet MS" panose="020B0603020202020204" pitchFamily="34" charset="0"/>
              </a:rPr>
              <a:t> σε όλα τα αστικά κέντρα</a:t>
            </a:r>
            <a:r>
              <a:rPr lang="el-GR" sz="1400" dirty="0" smtClean="0">
                <a:latin typeface="Trebuchet MS" panose="020B0603020202020204" pitchFamily="34" charset="0"/>
              </a:rPr>
              <a:t>.</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Τα καταναλωτικά προϊόντα προωθούνται κυρίως μέσω </a:t>
            </a:r>
            <a:r>
              <a:rPr lang="en-US" sz="1400" dirty="0" smtClean="0">
                <a:latin typeface="Trebuchet MS" panose="020B0603020202020204" pitchFamily="34" charset="0"/>
              </a:rPr>
              <a:t>Super Market </a:t>
            </a:r>
            <a:r>
              <a:rPr lang="el-GR" sz="1400" dirty="0" smtClean="0">
                <a:latin typeface="Trebuchet MS" panose="020B0603020202020204" pitchFamily="34" charset="0"/>
              </a:rPr>
              <a:t>που ανήκουν σε πολυεθνικές επιχειρήσεις που έχουν την έδρα τους στη Νότια Αφρική. Οι αλυσίδες αυτές είναι </a:t>
            </a:r>
            <a:r>
              <a:rPr lang="el-GR" sz="1400" dirty="0" smtClean="0"/>
              <a:t>Game, </a:t>
            </a:r>
            <a:r>
              <a:rPr lang="en-US" sz="1400" dirty="0" smtClean="0"/>
              <a:t>Food Lovers</a:t>
            </a:r>
            <a:r>
              <a:rPr lang="el-GR" sz="1400" dirty="0" smtClean="0"/>
              <a:t>, Pick n </a:t>
            </a:r>
            <a:r>
              <a:rPr lang="el-GR" sz="1400" dirty="0" err="1" smtClean="0"/>
              <a:t>pay</a:t>
            </a:r>
            <a:r>
              <a:rPr lang="el-GR" sz="1400" dirty="0" smtClean="0"/>
              <a:t>, </a:t>
            </a:r>
            <a:r>
              <a:rPr lang="el-GR" sz="1400" dirty="0" err="1" smtClean="0"/>
              <a:t>Spar</a:t>
            </a:r>
            <a:r>
              <a:rPr lang="el-GR" sz="1400" dirty="0" smtClean="0"/>
              <a:t>, </a:t>
            </a:r>
            <a:r>
              <a:rPr lang="en-US" sz="1400" dirty="0" err="1" smtClean="0"/>
              <a:t>Choppies</a:t>
            </a:r>
            <a:r>
              <a:rPr lang="el-GR" sz="1400" dirty="0" smtClean="0"/>
              <a:t> </a:t>
            </a:r>
            <a:r>
              <a:rPr lang="el-GR" sz="1400" dirty="0" smtClean="0"/>
              <a:t>και </a:t>
            </a:r>
            <a:r>
              <a:rPr lang="el-GR" sz="1400" dirty="0" err="1" smtClean="0"/>
              <a:t>Shoprite</a:t>
            </a:r>
            <a:r>
              <a:rPr lang="el-GR" sz="1400" dirty="0" smtClean="0"/>
              <a:t>.</a:t>
            </a:r>
            <a:endParaRPr lang="el-GR" sz="1400" dirty="0" smtClean="0">
              <a:latin typeface="Trebuchet MS" panose="020B0603020202020204" pitchFamily="34" charset="0"/>
            </a:endParaRPr>
          </a:p>
        </p:txBody>
      </p:sp>
      <p:pic>
        <p:nvPicPr>
          <p:cNvPr id="17410" name="Picture 2" descr="http://www.iflytheworld.com/Destinations/Africa/Lusaka/Lusaka%20Entertainment/files/lusaka-manda-hill-2.jpg"/>
          <p:cNvPicPr>
            <a:picLocks noChangeAspect="1" noChangeArrowheads="1"/>
          </p:cNvPicPr>
          <p:nvPr/>
        </p:nvPicPr>
        <p:blipFill>
          <a:blip r:embed="rId6" cstate="print"/>
          <a:srcRect/>
          <a:stretch>
            <a:fillRect/>
          </a:stretch>
        </p:blipFill>
        <p:spPr bwMode="auto">
          <a:xfrm>
            <a:off x="107504" y="2132856"/>
            <a:ext cx="2232248" cy="1872208"/>
          </a:xfrm>
          <a:prstGeom prst="rect">
            <a:avLst/>
          </a:prstGeom>
          <a:noFill/>
        </p:spPr>
      </p:pic>
      <p:pic>
        <p:nvPicPr>
          <p:cNvPr id="19457" name="Picture 1"/>
          <p:cNvPicPr>
            <a:picLocks noChangeAspect="1" noChangeArrowheads="1"/>
          </p:cNvPicPr>
          <p:nvPr/>
        </p:nvPicPr>
        <p:blipFill>
          <a:blip r:embed="rId7" cstate="print"/>
          <a:srcRect/>
          <a:stretch>
            <a:fillRect/>
          </a:stretch>
        </p:blipFill>
        <p:spPr bwMode="auto">
          <a:xfrm>
            <a:off x="3347864" y="4581128"/>
            <a:ext cx="1280142" cy="720080"/>
          </a:xfrm>
          <a:prstGeom prst="rect">
            <a:avLst/>
          </a:prstGeom>
          <a:noFill/>
          <a:ln w="9525">
            <a:noFill/>
            <a:miter lim="800000"/>
            <a:headEnd/>
            <a:tailEnd/>
          </a:ln>
        </p:spPr>
      </p:pic>
      <p:pic>
        <p:nvPicPr>
          <p:cNvPr id="19458" name="Picture 2"/>
          <p:cNvPicPr>
            <a:picLocks noChangeAspect="1" noChangeArrowheads="1"/>
          </p:cNvPicPr>
          <p:nvPr/>
        </p:nvPicPr>
        <p:blipFill>
          <a:blip r:embed="rId8" cstate="print"/>
          <a:srcRect/>
          <a:stretch>
            <a:fillRect/>
          </a:stretch>
        </p:blipFill>
        <p:spPr bwMode="auto">
          <a:xfrm>
            <a:off x="5076056" y="5301208"/>
            <a:ext cx="1296144" cy="970857"/>
          </a:xfrm>
          <a:prstGeom prst="rect">
            <a:avLst/>
          </a:prstGeom>
          <a:noFill/>
          <a:ln w="9525">
            <a:noFill/>
            <a:miter lim="800000"/>
            <a:headEnd/>
            <a:tailEnd/>
          </a:ln>
        </p:spPr>
      </p:pic>
      <p:pic>
        <p:nvPicPr>
          <p:cNvPr id="19459" name="Picture 3"/>
          <p:cNvPicPr>
            <a:picLocks noChangeAspect="1" noChangeArrowheads="1"/>
          </p:cNvPicPr>
          <p:nvPr/>
        </p:nvPicPr>
        <p:blipFill>
          <a:blip r:embed="rId9" cstate="print"/>
          <a:srcRect/>
          <a:stretch>
            <a:fillRect/>
          </a:stretch>
        </p:blipFill>
        <p:spPr bwMode="auto">
          <a:xfrm>
            <a:off x="6588224" y="4581128"/>
            <a:ext cx="1202479" cy="632271"/>
          </a:xfrm>
          <a:prstGeom prst="rect">
            <a:avLst/>
          </a:prstGeom>
          <a:noFill/>
          <a:ln w="9525">
            <a:noFill/>
            <a:miter lim="800000"/>
            <a:headEnd/>
            <a:tailEnd/>
          </a:ln>
        </p:spPr>
      </p:pic>
      <p:pic>
        <p:nvPicPr>
          <p:cNvPr id="19460" name="Picture 4"/>
          <p:cNvPicPr>
            <a:picLocks noChangeAspect="1" noChangeArrowheads="1"/>
          </p:cNvPicPr>
          <p:nvPr/>
        </p:nvPicPr>
        <p:blipFill>
          <a:blip r:embed="rId10" cstate="print"/>
          <a:srcRect/>
          <a:stretch>
            <a:fillRect/>
          </a:stretch>
        </p:blipFill>
        <p:spPr bwMode="auto">
          <a:xfrm>
            <a:off x="5148064" y="4509120"/>
            <a:ext cx="1071562" cy="1071562"/>
          </a:xfrm>
          <a:prstGeom prst="rect">
            <a:avLst/>
          </a:prstGeom>
          <a:noFill/>
          <a:ln w="9525">
            <a:noFill/>
            <a:miter lim="800000"/>
            <a:headEnd/>
            <a:tailEnd/>
          </a:ln>
        </p:spPr>
      </p:pic>
      <p:sp>
        <p:nvSpPr>
          <p:cNvPr id="19462" name="AutoShape 6" descr="Αποτέλεσμα εικόνας για shopr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463" name="Picture 7"/>
          <p:cNvPicPr>
            <a:picLocks noChangeAspect="1" noChangeArrowheads="1"/>
          </p:cNvPicPr>
          <p:nvPr/>
        </p:nvPicPr>
        <p:blipFill>
          <a:blip r:embed="rId11" cstate="print"/>
          <a:srcRect/>
          <a:stretch>
            <a:fillRect/>
          </a:stretch>
        </p:blipFill>
        <p:spPr bwMode="auto">
          <a:xfrm>
            <a:off x="3347864" y="5589240"/>
            <a:ext cx="1030610" cy="367067"/>
          </a:xfrm>
          <a:prstGeom prst="rect">
            <a:avLst/>
          </a:prstGeom>
          <a:noFill/>
          <a:ln w="9525">
            <a:noFill/>
            <a:miter lim="800000"/>
            <a:headEnd/>
            <a:tailEnd/>
          </a:ln>
        </p:spPr>
      </p:pic>
      <p:pic>
        <p:nvPicPr>
          <p:cNvPr id="15" name="14 - Εικόνα" descr="hzc_gr_logo"/>
          <p:cNvPicPr/>
          <p:nvPr/>
        </p:nvPicPr>
        <p:blipFill>
          <a:blip r:embed="rId12" cstate="print"/>
          <a:srcRect/>
          <a:stretch>
            <a:fillRect/>
          </a:stretch>
        </p:blipFill>
        <p:spPr bwMode="auto">
          <a:xfrm>
            <a:off x="0" y="0"/>
            <a:ext cx="2411760" cy="1296144"/>
          </a:xfrm>
          <a:prstGeom prst="rect">
            <a:avLst/>
          </a:prstGeom>
          <a:noFill/>
          <a:ln w="9525">
            <a:noFill/>
            <a:miter lim="800000"/>
            <a:headEnd/>
            <a:tailEnd/>
          </a:ln>
        </p:spPr>
      </p:pic>
      <p:sp>
        <p:nvSpPr>
          <p:cNvPr id="25602" name="AutoShape 2" descr="Chopp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04" name="AutoShape 4" descr="Chopp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 name="18 - Εικόνα"/>
          <p:cNvPicPr/>
          <p:nvPr/>
        </p:nvPicPr>
        <p:blipFill>
          <a:blip r:embed="rId13" cstate="print"/>
          <a:srcRect/>
          <a:stretch>
            <a:fillRect/>
          </a:stretch>
        </p:blipFill>
        <p:spPr bwMode="auto">
          <a:xfrm>
            <a:off x="6804248" y="5373216"/>
            <a:ext cx="864096" cy="720080"/>
          </a:xfrm>
          <a:prstGeom prst="rect">
            <a:avLst/>
          </a:prstGeom>
          <a:noFill/>
          <a:ln w="9525">
            <a:noFill/>
            <a:miter lim="800000"/>
            <a:headEnd/>
            <a:tailEnd/>
          </a:ln>
        </p:spPr>
      </p:pic>
    </p:spTree>
    <p:extLst>
      <p:ext uri="{BB962C8B-B14F-4D97-AF65-F5344CB8AC3E}">
        <p14:creationId xmlns:p14="http://schemas.microsoft.com/office/powerpoint/2010/main" xmlns="" val="427068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1693048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1994211"/>
            <a:ext cx="6246564"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Εμπόριο</a:t>
            </a:r>
          </a:p>
          <a:p>
            <a:pPr marL="285750" indent="-285750" algn="just">
              <a:buClr>
                <a:schemeClr val="accent6">
                  <a:lumMod val="50000"/>
                </a:schemeClr>
              </a:buClr>
              <a:buFont typeface="Wingdings" panose="05000000000000000000" pitchFamily="2" charset="2"/>
              <a:buChar char="q"/>
            </a:pPr>
            <a:endParaRPr lang="el-GR" sz="1400" b="1"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 Ο τρόπος διείσδυσης στα </a:t>
            </a:r>
            <a:r>
              <a:rPr lang="en-US" sz="1400" dirty="0" smtClean="0">
                <a:latin typeface="Trebuchet MS" panose="020B0603020202020204" pitchFamily="34" charset="0"/>
              </a:rPr>
              <a:t>Super market </a:t>
            </a:r>
            <a:r>
              <a:rPr lang="el-GR" sz="1400" dirty="0" smtClean="0">
                <a:latin typeface="Trebuchet MS" panose="020B0603020202020204" pitchFamily="34" charset="0"/>
              </a:rPr>
              <a:t>δεν είναι εύκολος και είναι ιδιαίτερα χρονοβόρος.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Προκειμένου να ξεκινήσει η διαδικασία διαπραγμάτευσης θα πρέπει να υπάρχει </a:t>
            </a:r>
            <a:r>
              <a:rPr lang="en-US" sz="1400" dirty="0" smtClean="0">
                <a:latin typeface="Trebuchet MS" panose="020B0603020202020204" pitchFamily="34" charset="0"/>
              </a:rPr>
              <a:t>stock landed</a:t>
            </a:r>
            <a:r>
              <a:rPr lang="el-GR" sz="1400" dirty="0" smtClean="0">
                <a:latin typeface="Trebuchet MS" panose="020B0603020202020204" pitchFamily="34" charset="0"/>
              </a:rPr>
              <a:t>. Αυτό σημαίνει περίπου 3 μήνες (2,5 μήνες είναι το </a:t>
            </a:r>
            <a:r>
              <a:rPr lang="en-US" sz="1400" dirty="0" smtClean="0">
                <a:latin typeface="Trebuchet MS" panose="020B0603020202020204" pitchFamily="34" charset="0"/>
              </a:rPr>
              <a:t>stock transfer). </a:t>
            </a:r>
            <a:r>
              <a:rPr lang="el-GR" sz="1400" dirty="0" smtClean="0">
                <a:latin typeface="Trebuchet MS" panose="020B0603020202020204" pitchFamily="34" charset="0"/>
              </a:rPr>
              <a:t>Στη συνέχεια θα πρέπει το προϊόν να γίνει </a:t>
            </a:r>
            <a:r>
              <a:rPr lang="en-US" sz="1400" dirty="0" smtClean="0">
                <a:latin typeface="Trebuchet MS" panose="020B0603020202020204" pitchFamily="34" charset="0"/>
              </a:rPr>
              <a:t>Listed </a:t>
            </a:r>
            <a:r>
              <a:rPr lang="el-GR" sz="1400" dirty="0" smtClean="0">
                <a:latin typeface="Trebuchet MS" panose="020B0603020202020204" pitchFamily="34" charset="0"/>
              </a:rPr>
              <a:t>στα κεντρικά στη Νότια Αφρική, δηλαδή περίπου 3 μήνες. Οπότε μετά πραγματοποιούνται οι όποιες παραγγελίες από το </a:t>
            </a:r>
            <a:r>
              <a:rPr lang="en-US" sz="1400" dirty="0" smtClean="0">
                <a:latin typeface="Trebuchet MS" panose="020B0603020202020204" pitchFamily="34" charset="0"/>
              </a:rPr>
              <a:t>Super Market</a:t>
            </a:r>
            <a:r>
              <a:rPr lang="el-GR" sz="1400" dirty="0" smtClean="0">
                <a:latin typeface="Trebuchet MS" panose="020B0603020202020204" pitchFamily="34" charset="0"/>
              </a:rPr>
              <a:t>.</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Οπότε απαιτούνται περίπου 6 – 8 μήνες προκειμένου να τοποθετηθούν τα προϊόντα σε ράφι. Μέχρι τότε θα πρέπει να έχουν δαπανηθεί κεφάλαια για τα ακόλουθα :</a:t>
            </a:r>
            <a:endParaRPr lang="en-US" sz="1400" dirty="0" smtClean="0">
              <a:latin typeface="Trebuchet MS" panose="020B0603020202020204" pitchFamily="34" charset="0"/>
            </a:endParaRP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buFont typeface="Arial" pitchFamily="34" charset="0"/>
              <a:buChar char="•"/>
            </a:pPr>
            <a:r>
              <a:rPr lang="el-GR" sz="1400" dirty="0" smtClean="0">
                <a:latin typeface="Trebuchet MS" panose="020B0603020202020204" pitchFamily="34" charset="0"/>
              </a:rPr>
              <a:t> Προμήθεια προϊόντων</a:t>
            </a:r>
          </a:p>
          <a:p>
            <a:pPr algn="just">
              <a:buClr>
                <a:schemeClr val="accent6">
                  <a:lumMod val="50000"/>
                </a:schemeClr>
              </a:buClr>
              <a:buFont typeface="Arial" pitchFamily="34" charset="0"/>
              <a:buChar char="•"/>
            </a:pPr>
            <a:r>
              <a:rPr lang="el-GR" sz="1400" dirty="0" smtClean="0">
                <a:latin typeface="Trebuchet MS" panose="020B0603020202020204" pitchFamily="34" charset="0"/>
              </a:rPr>
              <a:t> Κόστος μεταφοράς και ασφάλισης</a:t>
            </a:r>
          </a:p>
          <a:p>
            <a:pPr algn="just">
              <a:buClr>
                <a:schemeClr val="accent6">
                  <a:lumMod val="50000"/>
                </a:schemeClr>
              </a:buClr>
              <a:buFont typeface="Arial" pitchFamily="34" charset="0"/>
              <a:buChar char="•"/>
            </a:pPr>
            <a:r>
              <a:rPr lang="el-GR" sz="1400" dirty="0" smtClean="0">
                <a:latin typeface="Trebuchet MS" panose="020B0603020202020204" pitchFamily="34" charset="0"/>
              </a:rPr>
              <a:t> Φόρους εισαγωγής (25% για τα </a:t>
            </a:r>
            <a:r>
              <a:rPr lang="el-GR" sz="1400" dirty="0" err="1" smtClean="0">
                <a:latin typeface="Trebuchet MS" panose="020B0603020202020204" pitchFamily="34" charset="0"/>
              </a:rPr>
              <a:t>περισ</a:t>
            </a:r>
            <a:r>
              <a:rPr lang="el-GR" sz="1400" dirty="0" smtClean="0">
                <a:latin typeface="Trebuchet MS" panose="020B0603020202020204" pitchFamily="34" charset="0"/>
              </a:rPr>
              <a:t>. προϊόντα, 110% για αλκοολούχα)</a:t>
            </a:r>
          </a:p>
          <a:p>
            <a:pPr algn="just">
              <a:buClr>
                <a:schemeClr val="accent6">
                  <a:lumMod val="50000"/>
                </a:schemeClr>
              </a:buClr>
              <a:buFont typeface="Arial" pitchFamily="34" charset="0"/>
              <a:buChar char="•"/>
            </a:pPr>
            <a:r>
              <a:rPr lang="el-GR" sz="1400" dirty="0" smtClean="0">
                <a:latin typeface="Trebuchet MS" panose="020B0603020202020204" pitchFamily="34" charset="0"/>
              </a:rPr>
              <a:t> Κόστος διανομής και φύλαξης</a:t>
            </a:r>
          </a:p>
          <a:p>
            <a:pPr algn="just">
              <a:buClr>
                <a:schemeClr val="accent6">
                  <a:lumMod val="50000"/>
                </a:schemeClr>
              </a:buClr>
              <a:buFont typeface="Arial" pitchFamily="34" charset="0"/>
              <a:buChar char="•"/>
            </a:pPr>
            <a:r>
              <a:rPr lang="el-GR" sz="1400" dirty="0" smtClean="0">
                <a:latin typeface="Trebuchet MS" panose="020B0603020202020204" pitchFamily="34" charset="0"/>
              </a:rPr>
              <a:t> Κόστος </a:t>
            </a:r>
            <a:r>
              <a:rPr lang="en-US" sz="1400" dirty="0" smtClean="0">
                <a:latin typeface="Trebuchet MS" panose="020B0603020202020204" pitchFamily="34" charset="0"/>
              </a:rPr>
              <a:t>merchandiser </a:t>
            </a:r>
            <a:endParaRPr lang="el-GR" sz="1400" dirty="0" smtClean="0">
              <a:latin typeface="Trebuchet MS" panose="020B0603020202020204" pitchFamily="34" charset="0"/>
            </a:endParaRPr>
          </a:p>
        </p:txBody>
      </p:sp>
      <p:sp>
        <p:nvSpPr>
          <p:cNvPr id="19462" name="AutoShape 6" descr="Αποτέλεσμα εικόνας για shopr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46" name="Picture 2" descr="http://thebestofzambia.com/app/uploads/2014/10/food-lovers-market-shop-front.jpg"/>
          <p:cNvPicPr>
            <a:picLocks noChangeAspect="1" noChangeArrowheads="1"/>
          </p:cNvPicPr>
          <p:nvPr/>
        </p:nvPicPr>
        <p:blipFill>
          <a:blip r:embed="rId6" cstate="print"/>
          <a:srcRect/>
          <a:stretch>
            <a:fillRect/>
          </a:stretch>
        </p:blipFill>
        <p:spPr bwMode="auto">
          <a:xfrm>
            <a:off x="107505" y="2060848"/>
            <a:ext cx="2232248" cy="1872208"/>
          </a:xfrm>
          <a:prstGeom prst="rect">
            <a:avLst/>
          </a:prstGeom>
          <a:noFill/>
        </p:spPr>
      </p:pic>
      <p:pic>
        <p:nvPicPr>
          <p:cNvPr id="10" name="9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xmlns="" val="427068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1693048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1973670"/>
            <a:ext cx="6246564"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Εμπόριο</a:t>
            </a:r>
          </a:p>
          <a:p>
            <a:pPr marL="285750" indent="-285750" algn="just">
              <a:buClr>
                <a:schemeClr val="accent6">
                  <a:lumMod val="50000"/>
                </a:schemeClr>
              </a:buClr>
              <a:buFont typeface="Wingdings" panose="05000000000000000000" pitchFamily="2" charset="2"/>
              <a:buChar char="q"/>
            </a:pPr>
            <a:endParaRPr lang="el-GR" sz="1400" b="1"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 Η διαχείριση αποθεμάτων θεωρητικά είναι πιο εύκολη στη Ζάμπια διότι δεν έχουμε μεγάλο αριθμό καταστημάτων ανά εταιρεία </a:t>
            </a:r>
            <a:r>
              <a:rPr lang="en-US" sz="1400" dirty="0" smtClean="0">
                <a:latin typeface="Trebuchet MS" panose="020B0603020202020204" pitchFamily="34" charset="0"/>
              </a:rPr>
              <a:t>Super Market</a:t>
            </a:r>
            <a:r>
              <a:rPr lang="el-GR" sz="1400" dirty="0" smtClean="0">
                <a:latin typeface="Trebuchet MS" panose="020B0603020202020204" pitchFamily="34" charset="0"/>
              </a:rPr>
              <a:t>. Στη Λουσάκα υπάρχουν 24 καταστήματα μόνο που ανήκουν στις 5 πολυεθνικές που αναφέραμε παραπάνω. Τα συγκεκριμένα καταστήματα λειτουργούν μέσα σε μεγάλα εμπορικά καταστήματα και υποδέχονται καθημερινά αρκετές χιλιάδες κόσμο.</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Η νοοτροπία καταναλωτή είναι αρκετά διαφορετική από την ελληνική ή την ευρωπαϊκή. Έχουμε πληθυσμούς με διαστρωμάτωση ηλικιακή πολύ διαφορετική. Το μεγαλύτερο μέρος του πληθυσμού αφορά ηλικίες από 11 έως και 46. Το προσδόκιμο ζωής είναι 53 ετών.</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Οι τιμές στα καταστήματα είναι 3πλάσιες έως και 5πλάσιες από τις αντίστοιχες στην Ελλάδα. Π.χ. ένα πακέτο </a:t>
            </a:r>
            <a:r>
              <a:rPr lang="el-GR" sz="1400" dirty="0" err="1" smtClean="0">
                <a:latin typeface="Trebuchet MS" panose="020B0603020202020204" pitchFamily="34" charset="0"/>
              </a:rPr>
              <a:t>Νο</a:t>
            </a:r>
            <a:r>
              <a:rPr lang="el-GR" sz="1400" dirty="0" smtClean="0">
                <a:latin typeface="Trebuchet MS" panose="020B0603020202020204" pitchFamily="34" charset="0"/>
              </a:rPr>
              <a:t> 5 </a:t>
            </a:r>
            <a:r>
              <a:rPr lang="en-US" sz="1400" dirty="0" smtClean="0">
                <a:latin typeface="Trebuchet MS" panose="020B0603020202020204" pitchFamily="34" charset="0"/>
              </a:rPr>
              <a:t>Barilla spaghetti </a:t>
            </a:r>
            <a:r>
              <a:rPr lang="el-GR" sz="1400" dirty="0" smtClean="0">
                <a:latin typeface="Trebuchet MS" panose="020B0603020202020204" pitchFamily="34" charset="0"/>
              </a:rPr>
              <a:t>στην Ελλάδα έχει περίπου 0,9 € </a:t>
            </a:r>
            <a:r>
              <a:rPr lang="en-US" sz="1400" dirty="0" smtClean="0">
                <a:latin typeface="Trebuchet MS" panose="020B0603020202020204" pitchFamily="34" charset="0"/>
              </a:rPr>
              <a:t> </a:t>
            </a:r>
            <a:r>
              <a:rPr lang="el-GR" sz="1400" dirty="0" smtClean="0">
                <a:latin typeface="Trebuchet MS" panose="020B0603020202020204" pitchFamily="34" charset="0"/>
              </a:rPr>
              <a:t>και στη Ζάμπια 2,7 €.</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Υπάρχει και μία αγορά με μικρότερης εμβέλειας </a:t>
            </a:r>
            <a:r>
              <a:rPr lang="en-US" sz="1400" dirty="0" smtClean="0">
                <a:latin typeface="Trebuchet MS" panose="020B0603020202020204" pitchFamily="34" charset="0"/>
              </a:rPr>
              <a:t>Super Market, </a:t>
            </a:r>
            <a:r>
              <a:rPr lang="el-GR" sz="1400" dirty="0" smtClean="0">
                <a:latin typeface="Trebuchet MS" panose="020B0603020202020204" pitchFamily="34" charset="0"/>
              </a:rPr>
              <a:t>όπως είναι τα </a:t>
            </a:r>
            <a:r>
              <a:rPr lang="en-US" sz="1400" dirty="0" smtClean="0">
                <a:latin typeface="Trebuchet MS" panose="020B0603020202020204" pitchFamily="34" charset="0"/>
              </a:rPr>
              <a:t>Melissa</a:t>
            </a:r>
            <a:r>
              <a:rPr lang="el-GR" sz="1400" dirty="0" smtClean="0">
                <a:latin typeface="Trebuchet MS" panose="020B0603020202020204" pitchFamily="34" charset="0"/>
              </a:rPr>
              <a:t> ή </a:t>
            </a:r>
            <a:r>
              <a:rPr lang="en-US" sz="1400" dirty="0" smtClean="0">
                <a:latin typeface="Trebuchet MS" panose="020B0603020202020204" pitchFamily="34" charset="0"/>
              </a:rPr>
              <a:t>ethnic </a:t>
            </a:r>
            <a:r>
              <a:rPr lang="el-GR" sz="1400" dirty="0" smtClean="0">
                <a:latin typeface="Trebuchet MS" panose="020B0603020202020204" pitchFamily="34" charset="0"/>
              </a:rPr>
              <a:t>που αφορούν λιβανέζικα, ινδικά, κινέζικα, </a:t>
            </a:r>
            <a:r>
              <a:rPr lang="el-GR" sz="1400" dirty="0" err="1" smtClean="0">
                <a:latin typeface="Trebuchet MS" panose="020B0603020202020204" pitchFamily="34" charset="0"/>
              </a:rPr>
              <a:t>κ.λ.π</a:t>
            </a:r>
            <a:r>
              <a:rPr lang="el-GR" sz="1400" dirty="0" smtClean="0">
                <a:latin typeface="Trebuchet MS" panose="020B0603020202020204" pitchFamily="34" charset="0"/>
              </a:rPr>
              <a:t>. προϊόντα.</a:t>
            </a:r>
          </a:p>
          <a:p>
            <a:pPr algn="just">
              <a:buClr>
                <a:schemeClr val="accent6">
                  <a:lumMod val="50000"/>
                </a:schemeClr>
              </a:buClr>
            </a:pPr>
            <a:endParaRPr lang="el-GR" sz="1400" dirty="0" smtClean="0">
              <a:latin typeface="Trebuchet MS" panose="020B0603020202020204" pitchFamily="34" charset="0"/>
            </a:endParaRPr>
          </a:p>
        </p:txBody>
      </p:sp>
      <p:sp>
        <p:nvSpPr>
          <p:cNvPr id="19462" name="AutoShape 6" descr="Αποτέλεσμα εικόνας για shopr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9394" name="Picture 2" descr="http://www.bdlive.co.za/incoming/2012/10/08/pick-n-pay.jpg/ALTERNATES/crop_400x250/Pick+n+Pay.jpg"/>
          <p:cNvPicPr>
            <a:picLocks noChangeAspect="1" noChangeArrowheads="1"/>
          </p:cNvPicPr>
          <p:nvPr/>
        </p:nvPicPr>
        <p:blipFill>
          <a:blip r:embed="rId6" cstate="print"/>
          <a:srcRect/>
          <a:stretch>
            <a:fillRect/>
          </a:stretch>
        </p:blipFill>
        <p:spPr bwMode="auto">
          <a:xfrm>
            <a:off x="107503" y="2204864"/>
            <a:ext cx="2232249" cy="1728192"/>
          </a:xfrm>
          <a:prstGeom prst="rect">
            <a:avLst/>
          </a:prstGeom>
          <a:noFill/>
        </p:spPr>
      </p:pic>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4270681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631217045"/>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7020272" y="1475492"/>
            <a:ext cx="1766448" cy="369332"/>
          </a:xfrm>
          <a:prstGeom prst="rect">
            <a:avLst/>
          </a:prstGeom>
          <a:noFill/>
        </p:spPr>
        <p:txBody>
          <a:bodyPr wrap="squar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Κατασκευές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627784" y="2132856"/>
            <a:ext cx="6408712" cy="4909036"/>
          </a:xfrm>
          <a:prstGeom prst="rect">
            <a:avLst/>
          </a:prstGeom>
          <a:noFill/>
        </p:spPr>
        <p:txBody>
          <a:bodyPr wrap="square" rtlCol="0">
            <a:spAutoFit/>
          </a:bodyPr>
          <a:lstStyle/>
          <a:p>
            <a:pPr marL="285750" indent="-285750" algn="just">
              <a:lnSpc>
                <a:spcPts val="2400"/>
              </a:lnSpc>
              <a:buClr>
                <a:schemeClr val="accent6">
                  <a:lumMod val="50000"/>
                </a:schemeClr>
              </a:buClr>
            </a:pPr>
            <a:r>
              <a:rPr lang="el-GR" b="1" dirty="0" smtClean="0">
                <a:latin typeface="Trebuchet MS" panose="020B0603020202020204" pitchFamily="34" charset="0"/>
                <a:ea typeface="Tahoma" panose="020B0604030504040204" pitchFamily="34" charset="0"/>
                <a:cs typeface="Tahoma" panose="020B0604030504040204" pitchFamily="34" charset="0"/>
              </a:rPr>
              <a:t>Ζήτηση</a:t>
            </a:r>
          </a:p>
          <a:p>
            <a:pPr marL="285750" indent="-285750" algn="just">
              <a:lnSpc>
                <a:spcPts val="24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ea typeface="Tahoma" panose="020B0604030504040204" pitchFamily="34" charset="0"/>
                <a:cs typeface="Tahoma" panose="020B0604030504040204" pitchFamily="34" charset="0"/>
              </a:rPr>
              <a:t>Η ζήτηση ανέρχεται σε περίπου 1.500.000 κατοικίες.</a:t>
            </a:r>
            <a:endParaRPr lang="el-GR" sz="1400" dirty="0">
              <a:latin typeface="Trebuchet MS" panose="020B0603020202020204" pitchFamily="34" charset="0"/>
              <a:ea typeface="Tahoma" panose="020B0604030504040204" pitchFamily="34" charset="0"/>
              <a:cs typeface="Tahoma" panose="020B0604030504040204" pitchFamily="34" charset="0"/>
            </a:endParaRPr>
          </a:p>
          <a:p>
            <a:pPr marL="285750" indent="-285750" algn="just">
              <a:lnSpc>
                <a:spcPts val="24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ea typeface="Tahoma" panose="020B0604030504040204" pitchFamily="34" charset="0"/>
                <a:cs typeface="Tahoma" panose="020B0604030504040204" pitchFamily="34" charset="0"/>
              </a:rPr>
              <a:t>Ο πληθυσμός ανερχόταν σε 1</a:t>
            </a:r>
            <a:r>
              <a:rPr lang="en-US" sz="1400" dirty="0" smtClean="0">
                <a:latin typeface="Trebuchet MS" panose="020B0603020202020204" pitchFamily="34" charset="0"/>
                <a:ea typeface="Tahoma" panose="020B0604030504040204" pitchFamily="34" charset="0"/>
                <a:cs typeface="Tahoma" panose="020B0604030504040204" pitchFamily="34" charset="0"/>
              </a:rPr>
              <a:t>6</a:t>
            </a:r>
            <a:r>
              <a:rPr lang="el-GR" sz="1400" dirty="0" smtClean="0">
                <a:latin typeface="Trebuchet MS" panose="020B0603020202020204" pitchFamily="34" charset="0"/>
                <a:ea typeface="Tahoma" panose="020B0604030504040204" pitchFamily="34" charset="0"/>
                <a:cs typeface="Tahoma" panose="020B0604030504040204" pitchFamily="34" charset="0"/>
              </a:rPr>
              <a:t>,0</a:t>
            </a:r>
            <a:r>
              <a:rPr lang="en-US" sz="1400" dirty="0" smtClean="0">
                <a:latin typeface="Trebuchet MS" panose="020B0603020202020204" pitchFamily="34" charset="0"/>
                <a:ea typeface="Tahoma" panose="020B0604030504040204" pitchFamily="34" charset="0"/>
                <a:cs typeface="Tahoma" panose="020B0604030504040204" pitchFamily="34" charset="0"/>
              </a:rPr>
              <a:t>2</a:t>
            </a:r>
            <a:r>
              <a:rPr lang="el-GR" sz="1400" dirty="0" smtClean="0">
                <a:latin typeface="Trebuchet MS" panose="020B0603020202020204" pitchFamily="34" charset="0"/>
                <a:ea typeface="Tahoma" panose="020B0604030504040204" pitchFamily="34" charset="0"/>
                <a:cs typeface="Tahoma" panose="020B0604030504040204" pitchFamily="34" charset="0"/>
              </a:rPr>
              <a:t> εκ. το 201</a:t>
            </a:r>
            <a:r>
              <a:rPr lang="en-US" sz="1400" dirty="0" smtClean="0">
                <a:latin typeface="Trebuchet MS" panose="020B0603020202020204" pitchFamily="34" charset="0"/>
                <a:ea typeface="Tahoma" panose="020B0604030504040204" pitchFamily="34" charset="0"/>
                <a:cs typeface="Tahoma" panose="020B0604030504040204" pitchFamily="34" charset="0"/>
              </a:rPr>
              <a:t>6</a:t>
            </a:r>
            <a:r>
              <a:rPr lang="el-GR" sz="1400" dirty="0" smtClean="0">
                <a:latin typeface="Trebuchet MS" panose="020B0603020202020204" pitchFamily="34" charset="0"/>
                <a:ea typeface="Tahoma" panose="020B0604030504040204" pitchFamily="34" charset="0"/>
                <a:cs typeface="Tahoma" panose="020B0604030504040204" pitchFamily="34" charset="0"/>
              </a:rPr>
              <a:t>. </a:t>
            </a:r>
            <a:endParaRPr lang="el-GR" sz="1400" dirty="0">
              <a:latin typeface="Trebuchet MS" panose="020B0603020202020204" pitchFamily="34" charset="0"/>
              <a:ea typeface="Tahoma" panose="020B0604030504040204" pitchFamily="34" charset="0"/>
              <a:cs typeface="Tahoma" panose="020B0604030504040204" pitchFamily="34" charset="0"/>
            </a:endParaRPr>
          </a:p>
          <a:p>
            <a:pPr marL="285750" indent="-285750" algn="just">
              <a:lnSpc>
                <a:spcPts val="24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ea typeface="Tahoma" panose="020B0604030504040204" pitchFamily="34" charset="0"/>
                <a:cs typeface="Tahoma" panose="020B0604030504040204" pitchFamily="34" charset="0"/>
              </a:rPr>
              <a:t>Το ετήσιο εισόδημα αυξάνεται συνεχώς, παράλληλα με τη μεγέθυνση της μεσαίας αστικής τάξης. </a:t>
            </a:r>
            <a:endParaRPr lang="el-GR" sz="1400" dirty="0">
              <a:latin typeface="Trebuchet MS" panose="020B0603020202020204" pitchFamily="34" charset="0"/>
              <a:ea typeface="Tahoma" panose="020B0604030504040204" pitchFamily="34" charset="0"/>
              <a:cs typeface="Tahoma" panose="020B0604030504040204" pitchFamily="34" charset="0"/>
            </a:endParaRPr>
          </a:p>
          <a:p>
            <a:pPr marL="285750" indent="-285750" algn="just">
              <a:lnSpc>
                <a:spcPts val="24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ea typeface="Tahoma" panose="020B0604030504040204" pitchFamily="34" charset="0"/>
                <a:cs typeface="Tahoma" panose="020B0604030504040204" pitchFamily="34" charset="0"/>
              </a:rPr>
              <a:t>Η μεσαία τάξη αποτελείται από ελεύθερους επαγγελματίες, επιχειρηματίες, κυβερνητικά στελέχη, μετανάστες, </a:t>
            </a:r>
            <a:r>
              <a:rPr lang="el-GR" sz="1400" dirty="0" err="1" smtClean="0">
                <a:latin typeface="Trebuchet MS" panose="020B0603020202020204" pitchFamily="34" charset="0"/>
                <a:ea typeface="Tahoma" panose="020B0604030504040204" pitchFamily="34" charset="0"/>
                <a:cs typeface="Tahoma" panose="020B0604030504040204" pitchFamily="34" charset="0"/>
              </a:rPr>
              <a:t>κ.λ.π</a:t>
            </a:r>
            <a:r>
              <a:rPr lang="el-GR" sz="1400" dirty="0" smtClean="0">
                <a:latin typeface="Trebuchet MS" panose="020B0603020202020204" pitchFamily="34" charset="0"/>
                <a:ea typeface="Tahoma" panose="020B0604030504040204" pitchFamily="34" charset="0"/>
                <a:cs typeface="Tahoma" panose="020B0604030504040204" pitchFamily="34" charset="0"/>
              </a:rPr>
              <a:t>..</a:t>
            </a:r>
            <a:endParaRPr lang="el-GR" sz="1400" dirty="0">
              <a:latin typeface="Trebuchet MS" panose="020B0603020202020204" pitchFamily="34" charset="0"/>
              <a:ea typeface="Tahoma" panose="020B0604030504040204" pitchFamily="34" charset="0"/>
              <a:cs typeface="Tahoma" panose="020B0604030504040204" pitchFamily="34" charset="0"/>
            </a:endParaRPr>
          </a:p>
          <a:p>
            <a:pPr marL="285750" indent="-285750" algn="just">
              <a:buClr>
                <a:schemeClr val="accent6">
                  <a:lumMod val="50000"/>
                </a:schemeClr>
              </a:buClr>
              <a:buFont typeface="Wingdings" panose="05000000000000000000" pitchFamily="2" charset="2"/>
              <a:buChar char="q"/>
            </a:pPr>
            <a:r>
              <a:rPr lang="el-GR" sz="1400" dirty="0" smtClean="0">
                <a:latin typeface="Trebuchet MS" panose="020B0603020202020204" pitchFamily="34" charset="0"/>
                <a:ea typeface="Tahoma" panose="020B0604030504040204" pitchFamily="34" charset="0"/>
                <a:cs typeface="Tahoma" panose="020B0604030504040204" pitchFamily="34" charset="0"/>
              </a:rPr>
              <a:t>Η αστυφιλία σε συνδυασμό με την οικονομική ανάπτυξη δημιουργεί ανάγκες, οι οποίες είναι :</a:t>
            </a:r>
          </a:p>
          <a:p>
            <a:pPr marL="800100" lvl="1" indent="-342900">
              <a:lnSpc>
                <a:spcPts val="3000"/>
              </a:lnSpc>
              <a:buClr>
                <a:schemeClr val="accent6">
                  <a:lumMod val="50000"/>
                </a:schemeClr>
              </a:buClr>
              <a:buFont typeface="+mj-lt"/>
              <a:buAutoNum type="arabicPeriod"/>
            </a:pPr>
            <a:r>
              <a:rPr lang="el-GR" sz="1400" dirty="0" smtClean="0">
                <a:latin typeface="Trebuchet MS" panose="020B0603020202020204" pitchFamily="34" charset="0"/>
                <a:ea typeface="Tahoma" panose="020B0604030504040204" pitchFamily="34" charset="0"/>
                <a:cs typeface="Tahoma" panose="020B0604030504040204" pitchFamily="34" charset="0"/>
              </a:rPr>
              <a:t>Ανέγερση κατοικιών, οι οποίες χωρίζονται σε τρεις κατηγορίες ανάλογα με την εισοδηματική κατηγορία της ζήτησης.</a:t>
            </a:r>
          </a:p>
          <a:p>
            <a:pPr marL="800100" lvl="1" indent="-342900">
              <a:lnSpc>
                <a:spcPts val="3000"/>
              </a:lnSpc>
              <a:buClr>
                <a:schemeClr val="accent6">
                  <a:lumMod val="50000"/>
                </a:schemeClr>
              </a:buClr>
              <a:buFont typeface="+mj-lt"/>
              <a:buAutoNum type="arabicPeriod"/>
            </a:pPr>
            <a:r>
              <a:rPr lang="el-GR" sz="1400" dirty="0" smtClean="0">
                <a:latin typeface="Trebuchet MS" panose="020B0603020202020204" pitchFamily="34" charset="0"/>
                <a:ea typeface="Tahoma" panose="020B0604030504040204" pitchFamily="34" charset="0"/>
                <a:cs typeface="Tahoma" panose="020B0604030504040204" pitchFamily="34" charset="0"/>
              </a:rPr>
              <a:t>Ανέγερση επαγγελματικών χώρων, όπως γραφεία, εμπορικά κέντρα, μεταποιητικές μονάδες, αποθήκες, </a:t>
            </a:r>
            <a:r>
              <a:rPr lang="el-GR" sz="1400" dirty="0" err="1" smtClean="0">
                <a:latin typeface="Trebuchet MS" panose="020B0603020202020204" pitchFamily="34" charset="0"/>
                <a:ea typeface="Tahoma" panose="020B0604030504040204" pitchFamily="34" charset="0"/>
                <a:cs typeface="Tahoma" panose="020B0604030504040204" pitchFamily="34" charset="0"/>
              </a:rPr>
              <a:t>κ.λ.π</a:t>
            </a:r>
            <a:r>
              <a:rPr lang="el-GR" sz="1400" dirty="0" smtClean="0">
                <a:latin typeface="Trebuchet MS" panose="020B0603020202020204" pitchFamily="34" charset="0"/>
                <a:ea typeface="Tahoma" panose="020B0604030504040204" pitchFamily="34" charset="0"/>
                <a:cs typeface="Tahoma" panose="020B0604030504040204" pitchFamily="34" charset="0"/>
              </a:rPr>
              <a:t>.</a:t>
            </a:r>
          </a:p>
          <a:p>
            <a:pPr marL="800100" lvl="1" indent="-342900">
              <a:lnSpc>
                <a:spcPts val="3000"/>
              </a:lnSpc>
              <a:buClr>
                <a:schemeClr val="accent6">
                  <a:lumMod val="50000"/>
                </a:schemeClr>
              </a:buClr>
              <a:buFont typeface="+mj-lt"/>
              <a:buAutoNum type="arabicPeriod"/>
            </a:pPr>
            <a:r>
              <a:rPr lang="el-GR" sz="1400" dirty="0" smtClean="0">
                <a:latin typeface="Trebuchet MS" panose="020B0603020202020204" pitchFamily="34" charset="0"/>
                <a:ea typeface="Tahoma" panose="020B0604030504040204" pitchFamily="34" charset="0"/>
                <a:cs typeface="Tahoma" panose="020B0604030504040204" pitchFamily="34" charset="0"/>
              </a:rPr>
              <a:t>Υποδομές σε δημόσια έργα.</a:t>
            </a:r>
          </a:p>
          <a:p>
            <a:pPr marL="285750" indent="-285750" algn="just">
              <a:lnSpc>
                <a:spcPts val="2400"/>
              </a:lnSpc>
              <a:buClr>
                <a:schemeClr val="accent6">
                  <a:lumMod val="50000"/>
                </a:schemeClr>
              </a:buClr>
              <a:buFont typeface="Wingdings" panose="05000000000000000000" pitchFamily="2" charset="2"/>
              <a:buChar char="q"/>
            </a:pPr>
            <a:endParaRPr lang="el-GR" sz="1400" dirty="0">
              <a:latin typeface="Trebuchet MS" panose="020B0603020202020204" pitchFamily="34" charset="0"/>
              <a:ea typeface="Tahoma" panose="020B0604030504040204" pitchFamily="34" charset="0"/>
              <a:cs typeface="Tahoma" panose="020B0604030504040204" pitchFamily="34" charset="0"/>
            </a:endParaRPr>
          </a:p>
        </p:txBody>
      </p:sp>
      <p:pic>
        <p:nvPicPr>
          <p:cNvPr id="31746" name="Picture 2" descr="http://www.times.co.zm/wp-content/uploads/2014/02/ZAF-housing-Big.jpg"/>
          <p:cNvPicPr>
            <a:picLocks noChangeAspect="1" noChangeArrowheads="1"/>
          </p:cNvPicPr>
          <p:nvPr/>
        </p:nvPicPr>
        <p:blipFill>
          <a:blip r:embed="rId6" cstate="print"/>
          <a:srcRect/>
          <a:stretch>
            <a:fillRect/>
          </a:stretch>
        </p:blipFill>
        <p:spPr bwMode="auto">
          <a:xfrm>
            <a:off x="107504" y="2060848"/>
            <a:ext cx="2232248" cy="2448272"/>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92598524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6084168" y="1475492"/>
            <a:ext cx="2159566"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Τιμές </a:t>
            </a:r>
            <a:r>
              <a:rPr lang="en-US" b="1" dirty="0" smtClean="0">
                <a:latin typeface="Tahoma" panose="020B0604030504040204" pitchFamily="34" charset="0"/>
                <a:ea typeface="Tahoma" panose="020B0604030504040204" pitchFamily="34" charset="0"/>
                <a:cs typeface="Tahoma" panose="020B0604030504040204" pitchFamily="34" charset="0"/>
              </a:rPr>
              <a:t>Real Estate</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483768" y="1988840"/>
            <a:ext cx="6246564" cy="332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l-GR" altLang="el-GR" sz="1400" dirty="0" smtClean="0">
                <a:latin typeface="Trebuchet MS" panose="020B0603020202020204" pitchFamily="34" charset="0"/>
                <a:ea typeface="Tahoma" panose="020B0604030504040204" pitchFamily="34" charset="0"/>
                <a:cs typeface="Tahoma" panose="020B0604030504040204" pitchFamily="34" charset="0"/>
              </a:rPr>
              <a:t>Στην Ζάμπια υπάρχει μεγάλη προσφορά γης για όλες τις κατηγορίες χρήσης. Επισημαίνεται ότι η χώρα διαθέτει εθνικό κτηματολόγιο και έχουν εκπονηθεί μελέτες από το υπουργείο υποδομών σχετικά με τη χρήση ανά περιοχή. </a:t>
            </a:r>
            <a:r>
              <a:rPr lang="el-GR" sz="1400" dirty="0" smtClean="0">
                <a:latin typeface="Trebuchet MS" panose="020B0603020202020204" pitchFamily="34" charset="0"/>
              </a:rPr>
              <a:t>Οι τιμές που διαμορφώνουν την αγορά </a:t>
            </a:r>
            <a:r>
              <a:rPr lang="en-US" sz="1400" dirty="0" smtClean="0">
                <a:latin typeface="Trebuchet MS" panose="020B0603020202020204" pitchFamily="34" charset="0"/>
              </a:rPr>
              <a:t>Real Estate</a:t>
            </a:r>
            <a:r>
              <a:rPr lang="el-GR" sz="1400" dirty="0" smtClean="0">
                <a:latin typeface="Trebuchet MS" panose="020B0603020202020204" pitchFamily="34" charset="0"/>
              </a:rPr>
              <a:t> στη Ζάμπια επηρεάζονται από τους ακόλουθους παράγοντες :</a:t>
            </a:r>
          </a:p>
          <a:p>
            <a:pPr algn="just"/>
            <a:endParaRPr lang="el-GR" sz="1400" dirty="0" smtClean="0">
              <a:latin typeface="Trebuchet MS" panose="020B0603020202020204" pitchFamily="34" charset="0"/>
            </a:endParaRPr>
          </a:p>
          <a:p>
            <a:pPr marL="342900" indent="-342900" algn="just">
              <a:buFont typeface="+mj-lt"/>
              <a:buAutoNum type="arabicPeriod"/>
            </a:pPr>
            <a:r>
              <a:rPr lang="el-GR" sz="1400" dirty="0" smtClean="0">
                <a:latin typeface="Trebuchet MS" panose="020B0603020202020204" pitchFamily="34" charset="0"/>
              </a:rPr>
              <a:t>Την συνεχώς αυξανόμενη ζήτηση, κυρίως στις αστικές περιοχές.</a:t>
            </a:r>
          </a:p>
          <a:p>
            <a:pPr marL="342900" indent="-342900" algn="just">
              <a:buFont typeface="+mj-lt"/>
              <a:buAutoNum type="arabicPeriod"/>
            </a:pPr>
            <a:r>
              <a:rPr lang="el-GR" sz="1400" dirty="0" smtClean="0">
                <a:latin typeface="Trebuchet MS" panose="020B0603020202020204" pitchFamily="34" charset="0"/>
              </a:rPr>
              <a:t>Την εισοδηματική τάξη που απευθύνεται το ακίνητο.</a:t>
            </a:r>
          </a:p>
          <a:p>
            <a:pPr marL="342900" indent="-342900" algn="just">
              <a:buFont typeface="+mj-lt"/>
              <a:buAutoNum type="arabicPeriod"/>
            </a:pPr>
            <a:r>
              <a:rPr lang="el-GR" sz="1400" dirty="0" smtClean="0">
                <a:latin typeface="Trebuchet MS" panose="020B0603020202020204" pitchFamily="34" charset="0"/>
              </a:rPr>
              <a:t>Το κόστος, η ποιότητα και η ποικιλία των δομικών υλικών.</a:t>
            </a:r>
          </a:p>
          <a:p>
            <a:pPr marL="342900" indent="-342900" algn="just">
              <a:buFont typeface="+mj-lt"/>
              <a:buAutoNum type="arabicPeriod"/>
            </a:pPr>
            <a:r>
              <a:rPr lang="el-GR" sz="1400" dirty="0" smtClean="0">
                <a:latin typeface="Trebuchet MS" panose="020B0603020202020204" pitchFamily="34" charset="0"/>
              </a:rPr>
              <a:t>Η ποιότητα κατασκευής.</a:t>
            </a:r>
          </a:p>
          <a:p>
            <a:pPr marL="342900" indent="-342900" algn="just">
              <a:buFont typeface="+mj-lt"/>
              <a:buAutoNum type="arabicPeriod"/>
            </a:pPr>
            <a:r>
              <a:rPr lang="el-GR" sz="1400" dirty="0" smtClean="0">
                <a:latin typeface="Trebuchet MS" panose="020B0603020202020204" pitchFamily="34" charset="0"/>
              </a:rPr>
              <a:t>Η χωροθέτηση.</a:t>
            </a:r>
          </a:p>
          <a:p>
            <a:pPr marL="342900" indent="-342900" algn="just">
              <a:buFont typeface="+mj-lt"/>
              <a:buAutoNum type="arabicPeriod"/>
            </a:pPr>
            <a:endParaRPr lang="el-GR" sz="1400" dirty="0" smtClean="0">
              <a:latin typeface="Trebuchet MS" panose="020B0603020202020204" pitchFamily="34" charset="0"/>
            </a:endParaRPr>
          </a:p>
          <a:p>
            <a:pPr marL="342900" indent="-342900" algn="just"/>
            <a:r>
              <a:rPr lang="el-GR" sz="1400" dirty="0" smtClean="0">
                <a:latin typeface="Trebuchet MS" panose="020B0603020202020204" pitchFamily="34" charset="0"/>
              </a:rPr>
              <a:t>      Οι τιμές πώλησης (ενδεικτικό) και το κόστος κατασκευής ανά κατηγορία κατασκευής είναι :</a:t>
            </a:r>
          </a:p>
          <a:p>
            <a:pPr marL="342900" indent="-342900" algn="just">
              <a:buFont typeface="+mj-lt"/>
              <a:buAutoNum type="arabicPeriod"/>
            </a:pPr>
            <a:endParaRPr lang="en-US" sz="1400" dirty="0" smtClean="0">
              <a:latin typeface="Trebuchet MS" panose="020B0603020202020204" pitchFamily="34" charset="0"/>
            </a:endParaRPr>
          </a:p>
        </p:txBody>
      </p:sp>
      <p:graphicFrame>
        <p:nvGraphicFramePr>
          <p:cNvPr id="11" name="10 - Πίνακας"/>
          <p:cNvGraphicFramePr>
            <a:graphicFrameLocks noGrp="1"/>
          </p:cNvGraphicFramePr>
          <p:nvPr/>
        </p:nvGraphicFramePr>
        <p:xfrm>
          <a:off x="3203849" y="5013176"/>
          <a:ext cx="4824537" cy="1224135"/>
        </p:xfrm>
        <a:graphic>
          <a:graphicData uri="http://schemas.openxmlformats.org/drawingml/2006/table">
            <a:tbl>
              <a:tblPr/>
              <a:tblGrid>
                <a:gridCol w="1754025"/>
                <a:gridCol w="1521704"/>
                <a:gridCol w="1548808"/>
              </a:tblGrid>
              <a:tr h="244827">
                <a:tc>
                  <a:txBody>
                    <a:bodyPr/>
                    <a:lstStyle/>
                    <a:p>
                      <a:pPr algn="l" fontAlgn="b"/>
                      <a:endParaRPr lang="el-GR"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974807"/>
                          </a:solidFill>
                          <a:latin typeface="Calibri"/>
                        </a:rPr>
                        <a:t>Sales</a:t>
                      </a: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Construction cost</a:t>
                      </a:r>
                    </a:p>
                  </a:txBody>
                  <a:tcPr marL="9525" marR="9525" marT="9525" marB="0" anchor="b">
                    <a:lnL>
                      <a:noFill/>
                    </a:lnL>
                    <a:lnR>
                      <a:noFill/>
                    </a:lnR>
                    <a:lnT>
                      <a:noFill/>
                    </a:lnT>
                    <a:lnB>
                      <a:noFill/>
                    </a:lnB>
                  </a:tcPr>
                </a:tc>
              </a:tr>
              <a:tr h="244827">
                <a:tc>
                  <a:txBody>
                    <a:bodyPr/>
                    <a:lstStyle/>
                    <a:p>
                      <a:pPr algn="l" fontAlgn="b"/>
                      <a:endParaRPr lang="el-GR" sz="11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44827">
                <a:tc>
                  <a:txBody>
                    <a:bodyPr/>
                    <a:lstStyle/>
                    <a:p>
                      <a:pPr algn="l" fontAlgn="b"/>
                      <a:r>
                        <a:rPr lang="en-US" sz="1100" b="1" i="0" u="none" strike="noStrike">
                          <a:solidFill>
                            <a:srgbClr val="974807"/>
                          </a:solidFill>
                          <a:latin typeface="Calibri"/>
                        </a:rPr>
                        <a:t>Mall center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l-GR" sz="1100" b="0" i="0" u="none" strike="noStrike" dirty="0">
                          <a:solidFill>
                            <a:srgbClr val="000000"/>
                          </a:solidFill>
                          <a:latin typeface="Calibri"/>
                        </a:rPr>
                        <a:t>1.200 €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dirty="0">
                          <a:solidFill>
                            <a:srgbClr val="000000"/>
                          </a:solidFill>
                          <a:latin typeface="Calibri"/>
                        </a:rPr>
                        <a:t>550 €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l" fontAlgn="b"/>
                      <a:r>
                        <a:rPr lang="en-US" sz="1100" b="1" i="0" u="none" strike="noStrike">
                          <a:solidFill>
                            <a:srgbClr val="974807"/>
                          </a:solidFill>
                          <a:latin typeface="Calibri"/>
                        </a:rPr>
                        <a:t>Industrial bulding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l-GR" sz="1100" b="0" i="0" u="none" strike="noStrike" dirty="0">
                          <a:solidFill>
                            <a:srgbClr val="000000"/>
                          </a:solidFill>
                          <a:latin typeface="Calibri"/>
                        </a:rPr>
                        <a:t>1.350 €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4</a:t>
                      </a:r>
                      <a:r>
                        <a:rPr lang="el-GR" sz="1100" b="0" i="0" u="none" strike="noStrike" dirty="0" smtClean="0">
                          <a:solidFill>
                            <a:srgbClr val="000000"/>
                          </a:solidFill>
                          <a:latin typeface="Calibri"/>
                        </a:rPr>
                        <a:t>50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7">
                <a:tc>
                  <a:txBody>
                    <a:bodyPr/>
                    <a:lstStyle/>
                    <a:p>
                      <a:pPr algn="l" fontAlgn="b"/>
                      <a:r>
                        <a:rPr lang="en-US" sz="1100" b="1" i="0" u="none" strike="noStrike">
                          <a:solidFill>
                            <a:srgbClr val="974807"/>
                          </a:solidFill>
                          <a:latin typeface="Calibri"/>
                        </a:rPr>
                        <a:t>Logistic center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l-GR" sz="1100" b="0" i="0" u="none" strike="noStrike" dirty="0">
                          <a:solidFill>
                            <a:srgbClr val="000000"/>
                          </a:solidFill>
                          <a:latin typeface="Calibri"/>
                        </a:rPr>
                        <a:t>950 €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4</a:t>
                      </a:r>
                      <a:r>
                        <a:rPr lang="el-GR" sz="1100" b="0" i="0" u="none" strike="noStrike" dirty="0" smtClean="0">
                          <a:solidFill>
                            <a:srgbClr val="000000"/>
                          </a:solidFill>
                          <a:latin typeface="Calibri"/>
                        </a:rPr>
                        <a:t>00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6" cstate="print"/>
          <a:srcRect/>
          <a:stretch>
            <a:fillRect/>
          </a:stretch>
        </p:blipFill>
        <p:spPr bwMode="auto">
          <a:xfrm>
            <a:off x="107504" y="2132855"/>
            <a:ext cx="2232248" cy="3168353"/>
          </a:xfrm>
          <a:prstGeom prst="rect">
            <a:avLst/>
          </a:prstGeom>
          <a:noFill/>
          <a:ln w="9525">
            <a:noFill/>
            <a:miter lim="800000"/>
            <a:headEnd/>
            <a:tailEnd/>
          </a:ln>
        </p:spPr>
      </p:pic>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1693984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308726783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6660232" y="1484784"/>
            <a:ext cx="2159566"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Τιμές </a:t>
            </a:r>
            <a:r>
              <a:rPr lang="en-US" b="1" dirty="0" smtClean="0">
                <a:latin typeface="Tahoma" panose="020B0604030504040204" pitchFamily="34" charset="0"/>
                <a:ea typeface="Tahoma" panose="020B0604030504040204" pitchFamily="34" charset="0"/>
                <a:cs typeface="Tahoma" panose="020B0604030504040204" pitchFamily="34" charset="0"/>
              </a:rPr>
              <a:t>Real Estate</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771800" y="2132856"/>
            <a:ext cx="5400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l-GR" sz="1400" dirty="0" smtClean="0">
                <a:latin typeface="Trebuchet MS" panose="020B0603020202020204" pitchFamily="34" charset="0"/>
              </a:rPr>
              <a:t>Οι τιμές ακινήτων κατοικίας και το ανάλογο κόστος κατασκευής παρουσιάζεται στον πίνακα που ακολουθεί: </a:t>
            </a:r>
          </a:p>
        </p:txBody>
      </p:sp>
      <p:pic>
        <p:nvPicPr>
          <p:cNvPr id="24578" name="Picture 2" descr="http://www.radissonblu.com/images/hotel-lusaka/location/1369345806716.jpg"/>
          <p:cNvPicPr>
            <a:picLocks noChangeAspect="1" noChangeArrowheads="1"/>
          </p:cNvPicPr>
          <p:nvPr/>
        </p:nvPicPr>
        <p:blipFill>
          <a:blip r:embed="rId6" cstate="print"/>
          <a:srcRect/>
          <a:stretch>
            <a:fillRect/>
          </a:stretch>
        </p:blipFill>
        <p:spPr bwMode="auto">
          <a:xfrm>
            <a:off x="107504" y="2060848"/>
            <a:ext cx="2232248" cy="2088232"/>
          </a:xfrm>
          <a:prstGeom prst="rect">
            <a:avLst/>
          </a:prstGeom>
          <a:noFill/>
        </p:spPr>
      </p:pic>
      <p:graphicFrame>
        <p:nvGraphicFramePr>
          <p:cNvPr id="11" name="10 - Πίνακας"/>
          <p:cNvGraphicFramePr>
            <a:graphicFrameLocks noGrp="1"/>
          </p:cNvGraphicFramePr>
          <p:nvPr/>
        </p:nvGraphicFramePr>
        <p:xfrm>
          <a:off x="2987825" y="2708920"/>
          <a:ext cx="5112569" cy="3600405"/>
        </p:xfrm>
        <a:graphic>
          <a:graphicData uri="http://schemas.openxmlformats.org/drawingml/2006/table">
            <a:tbl>
              <a:tblPr/>
              <a:tblGrid>
                <a:gridCol w="1858743"/>
                <a:gridCol w="1612552"/>
                <a:gridCol w="1641274"/>
              </a:tblGrid>
              <a:tr h="240027">
                <a:tc>
                  <a:txBody>
                    <a:bodyPr/>
                    <a:lstStyle/>
                    <a:p>
                      <a:pPr algn="l" fontAlgn="b"/>
                      <a:endParaRPr lang="el-GR" sz="1100" b="0" i="0" u="none" strike="noStrike" dirty="0">
                        <a:solidFill>
                          <a:srgbClr val="974807"/>
                        </a:solidFill>
                        <a:latin typeface="Calibri"/>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Sales</a:t>
                      </a: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Construction cost</a:t>
                      </a:r>
                    </a:p>
                  </a:txBody>
                  <a:tcPr marL="9525" marR="9525" marT="9525" marB="0" anchor="b">
                    <a:lnL>
                      <a:noFill/>
                    </a:lnL>
                    <a:lnR>
                      <a:noFill/>
                    </a:lnR>
                    <a:lnT>
                      <a:noFill/>
                    </a:lnT>
                    <a:lnB>
                      <a:noFill/>
                    </a:lnB>
                  </a:tcPr>
                </a:tc>
              </a:tr>
              <a:tr h="240027">
                <a:tc>
                  <a:txBody>
                    <a:bodyPr/>
                    <a:lstStyle/>
                    <a:p>
                      <a:pPr algn="l" fontAlgn="b"/>
                      <a:r>
                        <a:rPr lang="en-US" sz="1100" b="1" i="0" u="none" strike="noStrike">
                          <a:solidFill>
                            <a:srgbClr val="974807"/>
                          </a:solidFill>
                          <a:latin typeface="Calibri"/>
                        </a:rPr>
                        <a:t>Lusaka</a:t>
                      </a:r>
                    </a:p>
                  </a:txBody>
                  <a:tcPr marL="9525" marR="9525" marT="9525" marB="0" anchor="b">
                    <a:lnL>
                      <a:noFill/>
                    </a:lnL>
                    <a:lnR>
                      <a:noFill/>
                    </a:lnR>
                    <a:lnT>
                      <a:noFill/>
                    </a:lnT>
                    <a:lnB>
                      <a:noFill/>
                    </a:lnB>
                  </a:tcPr>
                </a:tc>
                <a:tc>
                  <a:txBody>
                    <a:bodyPr/>
                    <a:lstStyle/>
                    <a:p>
                      <a:pPr algn="ctr" fontAlgn="b"/>
                      <a:r>
                        <a:rPr lang="en-US" sz="1100" b="1" i="0" u="none" strike="noStrike">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974807"/>
                          </a:solidFill>
                          <a:latin typeface="Calibri"/>
                        </a:rPr>
                        <a:t>Price per m2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dirty="0">
                          <a:solidFill>
                            <a:srgbClr val="4F6228"/>
                          </a:solidFill>
                          <a:latin typeface="Calibri"/>
                        </a:rPr>
                        <a:t>Low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1.350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dirty="0">
                          <a:solidFill>
                            <a:srgbClr val="000000"/>
                          </a:solidFill>
                          <a:latin typeface="Calibri"/>
                        </a:rPr>
                        <a:t>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Medium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1.</a:t>
                      </a:r>
                      <a:r>
                        <a:rPr lang="el-GR" sz="1100" b="0" i="0" u="none" strike="noStrike" dirty="0" smtClean="0">
                          <a:solidFill>
                            <a:srgbClr val="000000"/>
                          </a:solidFill>
                          <a:latin typeface="Calibri"/>
                        </a:rPr>
                        <a:t>8</a:t>
                      </a:r>
                      <a:r>
                        <a:rPr lang="en-US" sz="1100" b="0" i="0" u="none" strike="noStrike" dirty="0" smtClean="0">
                          <a:solidFill>
                            <a:srgbClr val="000000"/>
                          </a:solidFill>
                          <a:latin typeface="Calibri"/>
                        </a:rPr>
                        <a:t>0</a:t>
                      </a:r>
                      <a:r>
                        <a:rPr lang="el-GR" sz="1100" b="0" i="0" u="none" strike="noStrike" dirty="0" smtClean="0">
                          <a:solidFill>
                            <a:srgbClr val="000000"/>
                          </a:solidFill>
                          <a:latin typeface="Calibri"/>
                        </a:rPr>
                        <a:t>0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latin typeface="Calibri"/>
                        </a:rPr>
                        <a:t>550 €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High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2</a:t>
                      </a:r>
                      <a:r>
                        <a:rPr lang="el-GR" sz="1100" b="0" i="0" u="none" strike="noStrike" dirty="0" smtClean="0">
                          <a:solidFill>
                            <a:srgbClr val="000000"/>
                          </a:solidFill>
                          <a:latin typeface="Calibri"/>
                        </a:rPr>
                        <a:t>.</a:t>
                      </a:r>
                      <a:r>
                        <a:rPr lang="en-US" sz="1100" b="0" i="0" u="none" strike="noStrike" dirty="0" smtClean="0">
                          <a:solidFill>
                            <a:srgbClr val="000000"/>
                          </a:solidFill>
                          <a:latin typeface="Calibri"/>
                        </a:rPr>
                        <a:t>5</a:t>
                      </a:r>
                      <a:r>
                        <a:rPr lang="el-GR" sz="1100" b="0" i="0" u="none" strike="noStrike" dirty="0" smtClean="0">
                          <a:solidFill>
                            <a:srgbClr val="000000"/>
                          </a:solidFill>
                          <a:latin typeface="Calibri"/>
                        </a:rPr>
                        <a:t>00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a:solidFill>
                            <a:srgbClr val="000000"/>
                          </a:solidFill>
                          <a:latin typeface="Calibri"/>
                        </a:rPr>
                        <a:t>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dirty="0">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40027">
                <a:tc>
                  <a:txBody>
                    <a:bodyPr/>
                    <a:lstStyle/>
                    <a:p>
                      <a:pPr algn="l" fontAlgn="b"/>
                      <a:r>
                        <a:rPr lang="en-US" sz="1100" b="1" i="0" u="none" strike="noStrike">
                          <a:solidFill>
                            <a:srgbClr val="974807"/>
                          </a:solidFill>
                          <a:latin typeface="Calibri"/>
                        </a:rPr>
                        <a:t>Ndola</a:t>
                      </a:r>
                    </a:p>
                  </a:txBody>
                  <a:tcPr marL="9525" marR="9525" marT="9525" marB="0" anchor="b">
                    <a:lnL>
                      <a:noFill/>
                    </a:lnL>
                    <a:lnR>
                      <a:noFill/>
                    </a:lnR>
                    <a:lnT>
                      <a:noFill/>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Low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1.200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dirty="0" smtClean="0">
                          <a:solidFill>
                            <a:srgbClr val="000000"/>
                          </a:solidFill>
                          <a:latin typeface="Calibri"/>
                        </a:rPr>
                        <a:t>4</a:t>
                      </a:r>
                      <a:r>
                        <a:rPr lang="en-US" sz="1100" b="0" i="0" u="none" strike="noStrike" dirty="0" smtClean="0">
                          <a:solidFill>
                            <a:srgbClr val="000000"/>
                          </a:solidFill>
                          <a:latin typeface="Calibri"/>
                        </a:rPr>
                        <a:t>0</a:t>
                      </a:r>
                      <a:r>
                        <a:rPr lang="el-GR" sz="1100" b="0" i="0" u="none" strike="noStrike" dirty="0" smtClean="0">
                          <a:solidFill>
                            <a:srgbClr val="000000"/>
                          </a:solidFill>
                          <a:latin typeface="Calibri"/>
                        </a:rPr>
                        <a:t>0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Medium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1.500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50</a:t>
                      </a:r>
                      <a:r>
                        <a:rPr lang="el-GR" sz="1100" b="0" i="0" u="none" strike="noStrike" dirty="0" smtClean="0">
                          <a:solidFill>
                            <a:srgbClr val="000000"/>
                          </a:solidFill>
                          <a:latin typeface="Calibri"/>
                        </a:rPr>
                        <a:t>0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High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2.800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dirty="0">
                          <a:solidFill>
                            <a:srgbClr val="000000"/>
                          </a:solidFill>
                          <a:latin typeface="Calibri"/>
                        </a:rPr>
                        <a:t>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40027">
                <a:tc>
                  <a:txBody>
                    <a:bodyPr/>
                    <a:lstStyle/>
                    <a:p>
                      <a:pPr algn="l" fontAlgn="b"/>
                      <a:r>
                        <a:rPr lang="en-US" sz="1100" b="1" i="0" u="none" strike="noStrike">
                          <a:solidFill>
                            <a:srgbClr val="974807"/>
                          </a:solidFill>
                          <a:latin typeface="Calibri"/>
                        </a:rPr>
                        <a:t>Livingston</a:t>
                      </a:r>
                    </a:p>
                  </a:txBody>
                  <a:tcPr marL="9525" marR="9525" marT="9525" marB="0" anchor="b">
                    <a:lnL>
                      <a:noFill/>
                    </a:lnL>
                    <a:lnR>
                      <a:noFill/>
                    </a:lnR>
                    <a:lnT>
                      <a:noFill/>
                    </a:lnT>
                    <a:lnB>
                      <a:noFill/>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974807"/>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Low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1.350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dirty="0">
                          <a:solidFill>
                            <a:srgbClr val="000000"/>
                          </a:solidFill>
                          <a:latin typeface="Calibri"/>
                        </a:rPr>
                        <a:t>480 €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Medium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2.000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1100" b="0" i="0" u="none" strike="noStrike" dirty="0" smtClean="0">
                          <a:solidFill>
                            <a:srgbClr val="000000"/>
                          </a:solidFill>
                          <a:latin typeface="Calibri"/>
                        </a:rPr>
                        <a:t>5</a:t>
                      </a:r>
                      <a:r>
                        <a:rPr lang="en-US" sz="1100" b="0" i="0" u="none" strike="noStrike" dirty="0" smtClean="0">
                          <a:solidFill>
                            <a:srgbClr val="000000"/>
                          </a:solidFill>
                          <a:latin typeface="Calibri"/>
                        </a:rPr>
                        <a:t>5</a:t>
                      </a:r>
                      <a:r>
                        <a:rPr lang="el-GR" sz="1100" b="0" i="0" u="none" strike="noStrike" dirty="0" smtClean="0">
                          <a:solidFill>
                            <a:srgbClr val="000000"/>
                          </a:solidFill>
                          <a:latin typeface="Calibri"/>
                        </a:rPr>
                        <a:t>0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7">
                <a:tc>
                  <a:txBody>
                    <a:bodyPr/>
                    <a:lstStyle/>
                    <a:p>
                      <a:pPr algn="l" fontAlgn="b"/>
                      <a:r>
                        <a:rPr lang="en-US" sz="1100" b="0" i="0" u="none" strike="noStrike">
                          <a:solidFill>
                            <a:srgbClr val="4F6228"/>
                          </a:solidFill>
                          <a:latin typeface="Calibri"/>
                        </a:rPr>
                        <a:t>High Budget House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smtClean="0">
                          <a:solidFill>
                            <a:srgbClr val="000000"/>
                          </a:solidFill>
                          <a:latin typeface="Calibri"/>
                        </a:rPr>
                        <a:t>3.000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800</a:t>
                      </a:r>
                      <a:r>
                        <a:rPr lang="el-GR" sz="1100" b="0" i="0" u="none" strike="noStrike" dirty="0" smtClean="0">
                          <a:solidFill>
                            <a:srgbClr val="000000"/>
                          </a:solidFill>
                          <a:latin typeface="Calibri"/>
                        </a:rPr>
                        <a:t> </a:t>
                      </a:r>
                      <a:r>
                        <a:rPr lang="el-GR"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 name="9 - Εικόνα" descr="hzc_gr_logo"/>
          <p:cNvPicPr/>
          <p:nvPr/>
        </p:nvPicPr>
        <p:blipFill>
          <a:blip r:embed="rId7" cstate="print"/>
          <a:srcRect/>
          <a:stretch>
            <a:fillRect/>
          </a:stretch>
        </p:blipFill>
        <p:spPr bwMode="auto">
          <a:xfrm>
            <a:off x="0" y="116632"/>
            <a:ext cx="2411760" cy="1224136"/>
          </a:xfrm>
          <a:prstGeom prst="rect">
            <a:avLst/>
          </a:prstGeom>
          <a:noFill/>
          <a:ln w="9525">
            <a:noFill/>
            <a:miter lim="800000"/>
            <a:headEnd/>
            <a:tailEnd/>
          </a:ln>
        </p:spPr>
      </p:pic>
    </p:spTree>
    <p:extLst>
      <p:ext uri="{BB962C8B-B14F-4D97-AF65-F5344CB8AC3E}">
        <p14:creationId xmlns:p14="http://schemas.microsoft.com/office/powerpoint/2010/main" xmlns="" val="3221861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7236296" y="1484784"/>
            <a:ext cx="1701107"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Δομικά Υλικά</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55776" y="1972556"/>
            <a:ext cx="6246564" cy="4375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Τεχνολογία κατασκευών</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Η τεχνολογία κατασκευών που χρησιμοποιείται σήμερα στη Ζάμπια διαφοροποιείται από αυτή που χρησιμοποιείται στην Ευρώπη.</a:t>
            </a:r>
          </a:p>
          <a:p>
            <a:pPr algn="just">
              <a:buClr>
                <a:schemeClr val="accent6">
                  <a:lumMod val="50000"/>
                </a:schemeClr>
              </a:buClr>
            </a:pPr>
            <a:endParaRPr lang="el-GR" sz="1400" dirty="0" smtClean="0">
              <a:latin typeface="Trebuchet MS" panose="020B0603020202020204" pitchFamily="34" charset="0"/>
            </a:endParaRPr>
          </a:p>
          <a:p>
            <a:pPr marL="342900" indent="-342900" algn="just">
              <a:lnSpc>
                <a:spcPts val="2500"/>
              </a:lnSpc>
              <a:buClr>
                <a:schemeClr val="accent6">
                  <a:lumMod val="50000"/>
                </a:schemeClr>
              </a:buClr>
              <a:buFont typeface="+mj-lt"/>
              <a:buAutoNum type="arabicPeriod"/>
            </a:pPr>
            <a:r>
              <a:rPr lang="el-GR" sz="1400" dirty="0" smtClean="0">
                <a:latin typeface="Trebuchet MS" panose="020B0603020202020204" pitchFamily="34" charset="0"/>
              </a:rPr>
              <a:t>Διαφοροποιήσεις στον φέροντα οργανισμό.</a:t>
            </a:r>
          </a:p>
          <a:p>
            <a:pPr marL="342900" indent="-342900" algn="just">
              <a:lnSpc>
                <a:spcPts val="2500"/>
              </a:lnSpc>
              <a:buClr>
                <a:schemeClr val="accent6">
                  <a:lumMod val="50000"/>
                </a:schemeClr>
              </a:buClr>
              <a:buFont typeface="+mj-lt"/>
              <a:buAutoNum type="arabicPeriod"/>
            </a:pPr>
            <a:r>
              <a:rPr lang="el-GR" sz="1400" dirty="0" smtClean="0">
                <a:latin typeface="Trebuchet MS" panose="020B0603020202020204" pitchFamily="34" charset="0"/>
              </a:rPr>
              <a:t>Τοιχοποιίες κυρίως με τσιμεντόλιθο</a:t>
            </a:r>
            <a:r>
              <a:rPr lang="en-US" sz="1400" dirty="0" smtClean="0">
                <a:latin typeface="Trebuchet MS" panose="020B0603020202020204" pitchFamily="34" charset="0"/>
              </a:rPr>
              <a:t> </a:t>
            </a:r>
            <a:r>
              <a:rPr lang="el-GR" sz="1400" dirty="0" smtClean="0">
                <a:latin typeface="Trebuchet MS" panose="020B0603020202020204" pitchFamily="34" charset="0"/>
              </a:rPr>
              <a:t>και επιχρίσματα.</a:t>
            </a:r>
          </a:p>
          <a:p>
            <a:pPr marL="342900" indent="-342900" algn="just">
              <a:lnSpc>
                <a:spcPts val="2500"/>
              </a:lnSpc>
              <a:buClr>
                <a:schemeClr val="accent6">
                  <a:lumMod val="50000"/>
                </a:schemeClr>
              </a:buClr>
              <a:buFont typeface="+mj-lt"/>
              <a:buAutoNum type="arabicPeriod"/>
            </a:pPr>
            <a:r>
              <a:rPr lang="el-GR" sz="1400" dirty="0" smtClean="0">
                <a:latin typeface="Trebuchet MS" panose="020B0603020202020204" pitchFamily="34" charset="0"/>
              </a:rPr>
              <a:t>Ανύπαρκτη σχεδόν ξηρά δόμηση (γυψοσανίδα, τσιμεντοσανίδα).</a:t>
            </a:r>
          </a:p>
          <a:p>
            <a:pPr marL="342900" indent="-342900" algn="just">
              <a:lnSpc>
                <a:spcPts val="2500"/>
              </a:lnSpc>
              <a:buClr>
                <a:schemeClr val="accent6">
                  <a:lumMod val="50000"/>
                </a:schemeClr>
              </a:buClr>
              <a:buFont typeface="+mj-lt"/>
              <a:buAutoNum type="arabicPeriod"/>
            </a:pPr>
            <a:r>
              <a:rPr lang="el-GR" sz="1400" dirty="0" smtClean="0">
                <a:latin typeface="Trebuchet MS" panose="020B0603020202020204" pitchFamily="34" charset="0"/>
              </a:rPr>
              <a:t>Ελάχιστα μονωτικά υλικά (δεν υπάρχει ανάγκη λόγω κλίματος).</a:t>
            </a:r>
          </a:p>
          <a:p>
            <a:pPr marL="342900" indent="-342900" algn="just">
              <a:lnSpc>
                <a:spcPts val="2500"/>
              </a:lnSpc>
              <a:buClr>
                <a:schemeClr val="accent6">
                  <a:lumMod val="50000"/>
                </a:schemeClr>
              </a:buClr>
              <a:buFont typeface="+mj-lt"/>
              <a:buAutoNum type="arabicPeriod"/>
            </a:pPr>
            <a:r>
              <a:rPr lang="el-GR" sz="1400" dirty="0" smtClean="0">
                <a:latin typeface="Trebuchet MS" panose="020B0603020202020204" pitchFamily="34" charset="0"/>
              </a:rPr>
              <a:t>Μικρή διαθεσιμότητα σε υλικά κουφωμάτων και υαλοπινάκων.</a:t>
            </a:r>
          </a:p>
          <a:p>
            <a:pPr marL="342900" indent="-342900" algn="just">
              <a:lnSpc>
                <a:spcPts val="2500"/>
              </a:lnSpc>
              <a:buClr>
                <a:schemeClr val="accent6">
                  <a:lumMod val="50000"/>
                </a:schemeClr>
              </a:buClr>
              <a:buFont typeface="+mj-lt"/>
              <a:buAutoNum type="arabicPeriod"/>
            </a:pPr>
            <a:r>
              <a:rPr lang="el-GR" sz="1400" dirty="0" smtClean="0">
                <a:latin typeface="Trebuchet MS" panose="020B0603020202020204" pitchFamily="34" charset="0"/>
              </a:rPr>
              <a:t>Χαμηλή ποιότητα και διαθεσιμότητα σε υλικά δαπέδων.</a:t>
            </a:r>
          </a:p>
          <a:p>
            <a:pPr marL="342900" indent="-342900" algn="just">
              <a:lnSpc>
                <a:spcPts val="2500"/>
              </a:lnSpc>
              <a:buClr>
                <a:schemeClr val="accent6">
                  <a:lumMod val="50000"/>
                </a:schemeClr>
              </a:buClr>
              <a:buFont typeface="+mj-lt"/>
              <a:buAutoNum type="arabicPeriod"/>
            </a:pPr>
            <a:r>
              <a:rPr lang="el-GR" sz="1400" dirty="0" smtClean="0">
                <a:latin typeface="Trebuchet MS" panose="020B0603020202020204" pitchFamily="34" charset="0"/>
              </a:rPr>
              <a:t>Μικρό κόστος μηχανολογικών (δεν υπάρχει κεντρική θέρμανση λόγω κλίματος).</a:t>
            </a:r>
          </a:p>
          <a:p>
            <a:pPr marL="342900" indent="-342900" algn="just">
              <a:lnSpc>
                <a:spcPts val="2500"/>
              </a:lnSpc>
              <a:buClr>
                <a:schemeClr val="accent6">
                  <a:lumMod val="50000"/>
                </a:schemeClr>
              </a:buClr>
            </a:pPr>
            <a:r>
              <a:rPr lang="el-GR" sz="1400" dirty="0" smtClean="0">
                <a:latin typeface="Trebuchet MS" panose="020B0603020202020204" pitchFamily="34" charset="0"/>
              </a:rPr>
              <a:t>      Στη Ζάμπια υπάρχει παραγωγή τσιμέντου (π.χ. </a:t>
            </a:r>
            <a:r>
              <a:rPr lang="en-US" sz="1400" dirty="0" smtClean="0">
                <a:latin typeface="Trebuchet MS" panose="020B0603020202020204" pitchFamily="34" charset="0"/>
              </a:rPr>
              <a:t>Lafarge)</a:t>
            </a:r>
            <a:r>
              <a:rPr lang="el-GR" sz="1400" dirty="0" smtClean="0">
                <a:latin typeface="Trebuchet MS" panose="020B0603020202020204" pitchFamily="34" charset="0"/>
              </a:rPr>
              <a:t>, ενώ στα περισσότερα υλικά πραγματοποιείται εισαγωγή.</a:t>
            </a:r>
          </a:p>
        </p:txBody>
      </p:sp>
      <p:pic>
        <p:nvPicPr>
          <p:cNvPr id="22530" name="Picture 2" descr="http://www.mwebantu.com/wp-content/uploads/2012/11/17379244_d58a7fb3d8.jpg"/>
          <p:cNvPicPr>
            <a:picLocks noChangeAspect="1" noChangeArrowheads="1"/>
          </p:cNvPicPr>
          <p:nvPr/>
        </p:nvPicPr>
        <p:blipFill>
          <a:blip r:embed="rId6" cstate="print"/>
          <a:srcRect/>
          <a:stretch>
            <a:fillRect/>
          </a:stretch>
        </p:blipFill>
        <p:spPr bwMode="auto">
          <a:xfrm>
            <a:off x="107504" y="2204864"/>
            <a:ext cx="2232248" cy="2160240"/>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68152"/>
          </a:xfrm>
          <a:prstGeom prst="rect">
            <a:avLst/>
          </a:prstGeom>
          <a:noFill/>
          <a:ln w="9525">
            <a:noFill/>
            <a:miter lim="800000"/>
            <a:headEnd/>
            <a:tailEnd/>
          </a:ln>
        </p:spPr>
      </p:pic>
    </p:spTree>
    <p:extLst>
      <p:ext uri="{BB962C8B-B14F-4D97-AF65-F5344CB8AC3E}">
        <p14:creationId xmlns:p14="http://schemas.microsoft.com/office/powerpoint/2010/main" xmlns="" val="1083700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04367010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6444208" y="1484784"/>
            <a:ext cx="2531462"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Επιχειρήσεις κλάδου</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627784" y="1988840"/>
            <a:ext cx="6246564" cy="4173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ts val="20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rPr>
              <a:t>Κατασκευαστικές Επιχειρήσεις : Οι εταιρείες που αναλαμβάνουν κατασκευές σε αστικές περιοχές είναι συνήθως ξένων συμφερόντων, όπως Κινέζικες, Λιβανέζικες και Ινδικές. Σε αυτές τις εταιρείες, υπάρχει σημαντική έλλειψη σε τεχνογνωσία, ενώ το προϊόν τους είναι πολύ χαμηλής ποιότητας.</a:t>
            </a:r>
          </a:p>
          <a:p>
            <a:pPr marL="285750" indent="-285750" algn="just">
              <a:lnSpc>
                <a:spcPts val="20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rPr>
              <a:t>Εταιρείες </a:t>
            </a:r>
            <a:r>
              <a:rPr lang="en-US" sz="1400" dirty="0" smtClean="0">
                <a:latin typeface="Trebuchet MS" panose="020B0603020202020204" pitchFamily="34" charset="0"/>
              </a:rPr>
              <a:t>Real Estate </a:t>
            </a:r>
            <a:r>
              <a:rPr lang="el-GR" sz="1400" dirty="0" smtClean="0">
                <a:latin typeface="Trebuchet MS" panose="020B0603020202020204" pitchFamily="34" charset="0"/>
              </a:rPr>
              <a:t>: Οι εταιρείες του χώρου έχουν μέτριας ποιότητας παρεχόμενη υπηρεσία, οι οποίες λειτουργούν σε περιβάλλον με μικρό ανταγωνισμό και μεγάλη ζήτηση.</a:t>
            </a:r>
          </a:p>
          <a:p>
            <a:pPr marL="285750" indent="-285750" algn="just">
              <a:lnSpc>
                <a:spcPts val="20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rPr>
              <a:t>Τράπεζες : Τα τελευταία τέσσερα χρόνια τα περισσότερα χρηματοπιστωτικά ιδρύματα διεισδύουν στον κατασκευαστικό κλάδο χρηματοδοτώντας εταιρείες κατασκευαστικές ή επιχειρήσεις και ιδιώτες για επαγγελματικό ή οικιστικό προϊόν.</a:t>
            </a:r>
          </a:p>
          <a:p>
            <a:pPr marL="285750" indent="-285750" algn="just">
              <a:lnSpc>
                <a:spcPts val="2000"/>
              </a:lnSpc>
              <a:buClr>
                <a:schemeClr val="accent6">
                  <a:lumMod val="50000"/>
                </a:schemeClr>
              </a:buClr>
              <a:buFont typeface="Wingdings" panose="05000000000000000000" pitchFamily="2" charset="2"/>
              <a:buChar char="q"/>
            </a:pPr>
            <a:r>
              <a:rPr lang="el-GR" sz="1400" dirty="0" smtClean="0">
                <a:latin typeface="Trebuchet MS" panose="020B0603020202020204" pitchFamily="34" charset="0"/>
              </a:rPr>
              <a:t>Ορυχεία Χαλκού : Ενδιαφέρον παρουσιάζουν πολυεθνικές εταιρείες εξόρυξης χαλκού, οι οποίες επενδύουν σε εργατικές κατοικίες σε συνεργασία με τοπικές ή παναφρικανικές τράπεζες και ασφαλιστικά ταμεία.</a:t>
            </a:r>
            <a:endParaRPr lang="el-GR" sz="1400" dirty="0">
              <a:latin typeface="Trebuchet MS" panose="020B0603020202020204" pitchFamily="34" charset="0"/>
            </a:endParaRPr>
          </a:p>
        </p:txBody>
      </p:sp>
      <p:pic>
        <p:nvPicPr>
          <p:cNvPr id="20482" name="Picture 2" descr="https://fbcdn-sphotos-c-a.akamaihd.net/hphotos-ak-ash2/v/t1.0-9/1236242_499502390138998_566024411_n.jpg?oh=00aac772ef7de20ff15bd6973a1e6a48&amp;oe=54B4622C&amp;__gda__=1422521227_155ee720904a4bfcf008b42d61d3f1e3"/>
          <p:cNvPicPr>
            <a:picLocks noChangeAspect="1" noChangeArrowheads="1"/>
          </p:cNvPicPr>
          <p:nvPr/>
        </p:nvPicPr>
        <p:blipFill>
          <a:blip r:embed="rId6" cstate="print"/>
          <a:srcRect/>
          <a:stretch>
            <a:fillRect/>
          </a:stretch>
        </p:blipFill>
        <p:spPr bwMode="auto">
          <a:xfrm>
            <a:off x="107505" y="2132856"/>
            <a:ext cx="2232248" cy="2088232"/>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278800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307899019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5004048" y="1475492"/>
            <a:ext cx="405431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1886908"/>
            <a:ext cx="6246564"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Υπηρεσίες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Τα </a:t>
            </a:r>
            <a:r>
              <a:rPr lang="el-GR" sz="1400" dirty="0">
                <a:latin typeface="Trebuchet MS" panose="020B0603020202020204" pitchFamily="34" charset="0"/>
              </a:rPr>
              <a:t>τελευταία 7 – 8 έτη έχει αναπτυχθεί ο κλάδος των Τραπεζών με την δημιουργία αρκετών νέων χρηματοπιστωτικών ιδρυμάτων. </a:t>
            </a:r>
            <a:r>
              <a:rPr lang="el-GR" sz="1400" dirty="0" smtClean="0">
                <a:latin typeface="Trebuchet MS" panose="020B0603020202020204" pitchFamily="34" charset="0"/>
              </a:rPr>
              <a:t>Όμως ο </a:t>
            </a:r>
            <a:r>
              <a:rPr lang="el-GR" sz="1400" dirty="0">
                <a:latin typeface="Trebuchet MS" panose="020B0603020202020204" pitchFamily="34" charset="0"/>
              </a:rPr>
              <a:t>κλάδος που αναπτύσσεται ραγδαία είναι αυτός του Τουρισμού. Τόσο ο επαγγελματικός τουρισμός, όσο και ο τουρισμός αναψυχής ιδιαίτερα στην περιοχή του Λίβινγκστον</a:t>
            </a:r>
            <a:r>
              <a:rPr lang="el-GR" sz="1400" dirty="0" smtClean="0">
                <a:latin typeface="Trebuchet MS" panose="020B0603020202020204" pitchFamily="34" charset="0"/>
              </a:rPr>
              <a:t>.</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Οι αλυσίδες που δραστηριοποιούνται στη Ζάμπια είναι :</a:t>
            </a:r>
          </a:p>
          <a:p>
            <a:pPr algn="just">
              <a:buClr>
                <a:schemeClr val="accent6">
                  <a:lumMod val="50000"/>
                </a:schemeClr>
              </a:buClr>
            </a:pPr>
            <a:endParaRPr lang="el-GR" sz="1400" dirty="0" smtClean="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smtClean="0">
                <a:latin typeface="Trebuchet MS" panose="020B0603020202020204" pitchFamily="34" charset="0"/>
              </a:rPr>
              <a:t>Radisson </a:t>
            </a:r>
            <a:r>
              <a:rPr lang="en-US" sz="1400" dirty="0" err="1" smtClean="0">
                <a:latin typeface="Trebuchet MS" panose="020B0603020202020204" pitchFamily="34" charset="0"/>
              </a:rPr>
              <a:t>blu</a:t>
            </a:r>
            <a:endParaRPr lang="en-US" sz="1400" dirty="0" smtClean="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smtClean="0">
                <a:latin typeface="Trebuchet MS" panose="020B0603020202020204" pitchFamily="34" charset="0"/>
              </a:rPr>
              <a:t>Intercontinental</a:t>
            </a:r>
          </a:p>
          <a:p>
            <a:pPr marL="342900" indent="-342900" algn="just">
              <a:buClr>
                <a:schemeClr val="accent6">
                  <a:lumMod val="50000"/>
                </a:schemeClr>
              </a:buClr>
              <a:buFont typeface="Arial" pitchFamily="34" charset="0"/>
              <a:buChar char="•"/>
            </a:pPr>
            <a:r>
              <a:rPr lang="en-US" sz="1400" dirty="0" err="1" smtClean="0">
                <a:latin typeface="Trebuchet MS" panose="020B0603020202020204" pitchFamily="34" charset="0"/>
              </a:rPr>
              <a:t>Proteas</a:t>
            </a:r>
            <a:endParaRPr lang="en-US" sz="1400" dirty="0" smtClean="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smtClean="0">
                <a:latin typeface="Trebuchet MS" panose="020B0603020202020204" pitchFamily="34" charset="0"/>
              </a:rPr>
              <a:t>Hilton</a:t>
            </a:r>
            <a:endParaRPr lang="en-US" sz="1400" dirty="0" smtClean="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err="1" smtClean="0">
                <a:latin typeface="Trebuchet MS" panose="020B0603020202020204" pitchFamily="34" charset="0"/>
              </a:rPr>
              <a:t>Taj</a:t>
            </a:r>
            <a:r>
              <a:rPr lang="en-US" sz="1400" dirty="0" smtClean="0">
                <a:latin typeface="Trebuchet MS" panose="020B0603020202020204" pitchFamily="34" charset="0"/>
              </a:rPr>
              <a:t> </a:t>
            </a:r>
            <a:r>
              <a:rPr lang="en-US" sz="1400" dirty="0" err="1" smtClean="0">
                <a:latin typeface="Trebuchet MS" panose="020B0603020202020204" pitchFamily="34" charset="0"/>
              </a:rPr>
              <a:t>pamodzi</a:t>
            </a:r>
            <a:endParaRPr lang="en-US" sz="1400" dirty="0" smtClean="0">
              <a:latin typeface="Trebuchet MS" panose="020B0603020202020204" pitchFamily="34" charset="0"/>
            </a:endParaRPr>
          </a:p>
          <a:p>
            <a:pPr marL="342900" indent="-342900" algn="just">
              <a:buClr>
                <a:schemeClr val="accent6">
                  <a:lumMod val="50000"/>
                </a:schemeClr>
              </a:buClr>
              <a:buFont typeface="Arial" pitchFamily="34" charset="0"/>
              <a:buChar char="•"/>
            </a:pPr>
            <a:r>
              <a:rPr lang="en-US" sz="1400" dirty="0" smtClean="0">
                <a:latin typeface="Trebuchet MS" panose="020B0603020202020204" pitchFamily="34" charset="0"/>
              </a:rPr>
              <a:t>Sun Hotels</a:t>
            </a:r>
          </a:p>
          <a:p>
            <a:pPr algn="just">
              <a:buClr>
                <a:schemeClr val="accent6">
                  <a:lumMod val="50000"/>
                </a:schemeClr>
              </a:buClr>
            </a:pPr>
            <a:endParaRPr lang="en-US"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Στη Λουσάκα υπάρχουν ήδη περίπου 2.500 κλίνες ξενοδοχείων 4 και 5 αστέρων, ενώ υπάρχει ανάγκη για διπλασιασμό τους. Η μέση τιμή διανυκτέρευσης ανέρχεται σε 220 $ με πρωινό.</a:t>
            </a:r>
            <a:endParaRPr lang="el-GR" sz="1400" dirty="0">
              <a:latin typeface="Trebuchet MS" panose="020B0603020202020204" pitchFamily="34" charset="0"/>
            </a:endParaRPr>
          </a:p>
        </p:txBody>
      </p:sp>
      <p:pic>
        <p:nvPicPr>
          <p:cNvPr id="15362" name="Picture 2" descr="http://www.radissonblu.com/images/hotel-lusaka/location/1369345806716.jpg"/>
          <p:cNvPicPr>
            <a:picLocks noChangeAspect="1" noChangeArrowheads="1"/>
          </p:cNvPicPr>
          <p:nvPr/>
        </p:nvPicPr>
        <p:blipFill>
          <a:blip r:embed="rId6" cstate="print"/>
          <a:srcRect/>
          <a:stretch>
            <a:fillRect/>
          </a:stretch>
        </p:blipFill>
        <p:spPr bwMode="auto">
          <a:xfrm>
            <a:off x="107504" y="2132855"/>
            <a:ext cx="2232248" cy="1872209"/>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xmlns="" val="2952460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631217045"/>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a:t>
                      </a:r>
                      <a:r>
                        <a:rPr lang="el-GR" sz="800" b="1" kern="1200" dirty="0" smtClean="0">
                          <a:solidFill>
                            <a:schemeClr val="tx1"/>
                          </a:solidFill>
                          <a:effectLst/>
                          <a:latin typeface="Trebuchet MS" panose="020B0603020202020204" pitchFamily="34" charset="0"/>
                          <a:ea typeface="+mn-ea"/>
                          <a:cs typeface="+mn-cs"/>
                        </a:rPr>
                        <a:t>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7236296" y="1475492"/>
            <a:ext cx="1673856"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Γιατί Ζάμπια;</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627784" y="2337842"/>
            <a:ext cx="6408712" cy="523220"/>
          </a:xfrm>
          <a:prstGeom prst="rect">
            <a:avLst/>
          </a:prstGeom>
          <a:noFill/>
        </p:spPr>
        <p:txBody>
          <a:bodyPr wrap="square" rtlCol="0">
            <a:spAutoFit/>
          </a:bodyPr>
          <a:lstStyle/>
          <a:p>
            <a:pPr marL="285750" indent="-285750" algn="just">
              <a:buClr>
                <a:schemeClr val="accent6">
                  <a:lumMod val="50000"/>
                </a:schemeClr>
              </a:buClr>
              <a:buFont typeface="Wingdings" panose="05000000000000000000" pitchFamily="2" charset="2"/>
              <a:buChar char="q"/>
            </a:pPr>
            <a:endParaRPr lang="el-GR" sz="1400" dirty="0">
              <a:latin typeface="Trebuchet MS" panose="020B0603020202020204" pitchFamily="34" charset="0"/>
              <a:ea typeface="Tahoma" panose="020B0604030504040204" pitchFamily="34" charset="0"/>
              <a:cs typeface="Tahoma" panose="020B0604030504040204" pitchFamily="34" charset="0"/>
            </a:endParaRPr>
          </a:p>
          <a:p>
            <a:endParaRPr lang="el-GR" sz="1400" dirty="0">
              <a:latin typeface="Trebuchet MS" panose="020B0603020202020204" pitchFamily="34" charset="0"/>
              <a:ea typeface="Tahoma" panose="020B0604030504040204" pitchFamily="34" charset="0"/>
              <a:cs typeface="Tahoma" panose="020B0604030504040204" pitchFamily="34" charset="0"/>
            </a:endParaRPr>
          </a:p>
        </p:txBody>
      </p:sp>
      <p:graphicFrame>
        <p:nvGraphicFramePr>
          <p:cNvPr id="15" name="14 - Πίνακας"/>
          <p:cNvGraphicFramePr>
            <a:graphicFrameLocks noGrp="1"/>
          </p:cNvGraphicFramePr>
          <p:nvPr/>
        </p:nvGraphicFramePr>
        <p:xfrm>
          <a:off x="2627784" y="4653136"/>
          <a:ext cx="3528392" cy="1152127"/>
        </p:xfrm>
        <a:graphic>
          <a:graphicData uri="http://schemas.openxmlformats.org/drawingml/2006/table">
            <a:tbl>
              <a:tblPr/>
              <a:tblGrid>
                <a:gridCol w="1181601"/>
                <a:gridCol w="2346791"/>
              </a:tblGrid>
              <a:tr h="228144">
                <a:tc>
                  <a:txBody>
                    <a:bodyPr/>
                    <a:lstStyle/>
                    <a:p>
                      <a:pPr algn="l" fontAlgn="b"/>
                      <a:r>
                        <a:rPr lang="el-GR" sz="1100" b="1" i="0" u="none" strike="noStrike">
                          <a:solidFill>
                            <a:srgbClr val="000000"/>
                          </a:solidFill>
                          <a:latin typeface="Arial"/>
                        </a:rPr>
                        <a:t>Πολίτευμα</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b"/>
                      <a:r>
                        <a:rPr lang="el-GR" sz="1100" b="0" i="0" u="none" strike="noStrike">
                          <a:solidFill>
                            <a:srgbClr val="000000"/>
                          </a:solidFill>
                          <a:latin typeface="Arial"/>
                        </a:rPr>
                        <a:t>Προεδρευόμενη Δημοκρατία</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8144">
                <a:tc>
                  <a:txBody>
                    <a:bodyPr/>
                    <a:lstStyle/>
                    <a:p>
                      <a:pPr algn="l" fontAlgn="b"/>
                      <a:r>
                        <a:rPr lang="el-GR" sz="1100" b="1" i="0" u="none" strike="noStrike">
                          <a:solidFill>
                            <a:srgbClr val="000000"/>
                          </a:solidFill>
                          <a:latin typeface="Arial"/>
                        </a:rPr>
                        <a:t>Πρόεδρος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100" b="0" i="0" u="none" strike="noStrike">
                          <a:solidFill>
                            <a:srgbClr val="000000"/>
                          </a:solidFill>
                          <a:latin typeface="Arial"/>
                        </a:rPr>
                        <a:t>Edgar Changwa Lungu</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144">
                <a:tc>
                  <a:txBody>
                    <a:bodyPr/>
                    <a:lstStyle/>
                    <a:p>
                      <a:pPr algn="l" fontAlgn="b"/>
                      <a:r>
                        <a:rPr lang="el-GR" sz="1100" b="1" i="0" u="none" strike="noStrike">
                          <a:solidFill>
                            <a:srgbClr val="000000"/>
                          </a:solidFill>
                          <a:latin typeface="Arial"/>
                        </a:rPr>
                        <a:t>Ανεξαρτησία</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l-GR" sz="1100" b="0" i="0" u="none" strike="noStrike">
                          <a:solidFill>
                            <a:srgbClr val="000000"/>
                          </a:solidFill>
                          <a:latin typeface="Arial"/>
                        </a:rPr>
                        <a:t>1964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144">
                <a:tc>
                  <a:txBody>
                    <a:bodyPr/>
                    <a:lstStyle/>
                    <a:p>
                      <a:pPr algn="l" fontAlgn="b"/>
                      <a:r>
                        <a:rPr lang="el-GR" sz="1100" b="1" i="0" u="none" strike="noStrike">
                          <a:solidFill>
                            <a:srgbClr val="000000"/>
                          </a:solidFill>
                          <a:latin typeface="Arial"/>
                        </a:rPr>
                        <a:t>Νόμισμα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l-GR" sz="1100" b="0" i="0" u="none" strike="noStrike">
                          <a:solidFill>
                            <a:srgbClr val="000000"/>
                          </a:solidFill>
                          <a:latin typeface="Arial"/>
                        </a:rPr>
                        <a:t>Κουάτσα ($1 = </a:t>
                      </a:r>
                      <a:r>
                        <a:rPr lang="en-US" sz="1100" b="0" i="0" u="none" strike="noStrike">
                          <a:solidFill>
                            <a:srgbClr val="000000"/>
                          </a:solidFill>
                          <a:latin typeface="Arial"/>
                        </a:rPr>
                        <a:t>Kw10,1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551">
                <a:tc>
                  <a:txBody>
                    <a:bodyPr/>
                    <a:lstStyle/>
                    <a:p>
                      <a:pPr algn="l" fontAlgn="b"/>
                      <a:r>
                        <a:rPr lang="el-GR" sz="1100" b="1" i="0" u="none" strike="noStrike">
                          <a:solidFill>
                            <a:srgbClr val="000000"/>
                          </a:solidFill>
                          <a:latin typeface="Arial"/>
                        </a:rPr>
                        <a:t>Φυλές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l-GR" sz="1100" b="0" i="0" u="none" strike="noStrike" dirty="0">
                          <a:solidFill>
                            <a:srgbClr val="000000"/>
                          </a:solidFill>
                          <a:latin typeface="Arial"/>
                        </a:rPr>
                        <a:t>72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54274" name="Picture 2"/>
          <p:cNvPicPr>
            <a:picLocks noChangeAspect="1" noChangeArrowheads="1"/>
          </p:cNvPicPr>
          <p:nvPr/>
        </p:nvPicPr>
        <p:blipFill>
          <a:blip r:embed="rId6" cstate="print"/>
          <a:srcRect/>
          <a:stretch>
            <a:fillRect/>
          </a:stretch>
        </p:blipFill>
        <p:spPr bwMode="auto">
          <a:xfrm>
            <a:off x="6732240" y="2852936"/>
            <a:ext cx="1885950" cy="2533650"/>
          </a:xfrm>
          <a:prstGeom prst="rect">
            <a:avLst/>
          </a:prstGeom>
          <a:noFill/>
          <a:ln w="9525">
            <a:noFill/>
            <a:miter lim="800000"/>
            <a:headEnd/>
            <a:tailEnd/>
          </a:ln>
          <a:effectLst/>
        </p:spPr>
      </p:pic>
      <p:pic>
        <p:nvPicPr>
          <p:cNvPr id="19" name="Picture 2" descr="http://www.google.gr/url?sa=i&amp;source=images&amp;cd=&amp;docid=UyQKmZQOaE6k_M&amp;tbnid=Z3HZAQTWKWaSwM:&amp;ved=0CAUQjBw&amp;url=http%3A%2F%2F2.bp.blogspot.com%2F-DZwfsvE98zg%2FT8GsNM57WdI%2FAAAAAAAACKc%2FYjqpZFzVdTY%2Fs1600%2Fafrica-political.gif&amp;ei=ZM-eU-TINoHlOsEX&amp;psig=AFQjCNFh0Czh7gZ3qukWQbW3is7A0VfSVA&amp;ust=140300310905972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611" y="2204864"/>
            <a:ext cx="2304256" cy="24972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graphicFrame>
        <p:nvGraphicFramePr>
          <p:cNvPr id="20" name="19 - Πίνακας"/>
          <p:cNvGraphicFramePr>
            <a:graphicFrameLocks noGrp="1"/>
          </p:cNvGraphicFramePr>
          <p:nvPr/>
        </p:nvGraphicFramePr>
        <p:xfrm>
          <a:off x="2627784" y="2060852"/>
          <a:ext cx="3528391" cy="2376262"/>
        </p:xfrm>
        <a:graphic>
          <a:graphicData uri="http://schemas.openxmlformats.org/drawingml/2006/table">
            <a:tbl>
              <a:tblPr/>
              <a:tblGrid>
                <a:gridCol w="1119404"/>
                <a:gridCol w="1123185"/>
                <a:gridCol w="1285802"/>
              </a:tblGrid>
              <a:tr h="227653">
                <a:tc>
                  <a:txBody>
                    <a:bodyPr/>
                    <a:lstStyle/>
                    <a:p>
                      <a:pPr algn="l" fontAlgn="b"/>
                      <a:endParaRPr lang="el-GR" sz="1100" b="0" i="0" u="none" strike="noStrike" dirty="0">
                        <a:solidFill>
                          <a:srgbClr val="000000"/>
                        </a:solidFill>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l-GR" sz="1100" b="0" i="0" u="none" strike="noStrike">
                        <a:solidFill>
                          <a:srgbClr val="000000"/>
                        </a:solidFill>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smtClean="0">
                          <a:solidFill>
                            <a:srgbClr val="000000"/>
                          </a:solidFill>
                          <a:latin typeface="Arial"/>
                        </a:rPr>
                        <a:t>201</a:t>
                      </a:r>
                      <a:r>
                        <a:rPr lang="en-US" sz="1100" b="1" i="0" u="none" strike="noStrike" dirty="0" smtClean="0">
                          <a:solidFill>
                            <a:srgbClr val="000000"/>
                          </a:solidFill>
                          <a:latin typeface="Arial"/>
                        </a:rPr>
                        <a:t>8</a:t>
                      </a:r>
                      <a:endParaRPr lang="el-GR" sz="11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81590">
                <a:tc>
                  <a:txBody>
                    <a:bodyPr/>
                    <a:lstStyle/>
                    <a:p>
                      <a:pPr algn="l" rtl="0" fontAlgn="b"/>
                      <a:r>
                        <a:rPr lang="el-GR" sz="1100" b="1" i="0" u="none" strike="noStrike">
                          <a:solidFill>
                            <a:srgbClr val="000000"/>
                          </a:solidFill>
                          <a:latin typeface="Arial"/>
                        </a:rPr>
                        <a:t>Πληθυσμός</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l-GR" sz="11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b"/>
                      <a:r>
                        <a:rPr lang="el-GR" sz="1100" b="0" i="0" u="none" strike="noStrike" dirty="0" smtClean="0">
                          <a:solidFill>
                            <a:srgbClr val="000000"/>
                          </a:solidFill>
                          <a:latin typeface="Arial"/>
                        </a:rPr>
                        <a:t>1</a:t>
                      </a:r>
                      <a:r>
                        <a:rPr lang="en-US" sz="1100" b="0" i="0" u="none" strike="noStrike" dirty="0" smtClean="0">
                          <a:solidFill>
                            <a:srgbClr val="000000"/>
                          </a:solidFill>
                          <a:latin typeface="Arial"/>
                        </a:rPr>
                        <a:t>6</a:t>
                      </a:r>
                      <a:r>
                        <a:rPr lang="el-GR" sz="1100" b="0" i="0" u="none" strike="noStrike" dirty="0" smtClean="0">
                          <a:solidFill>
                            <a:srgbClr val="000000"/>
                          </a:solidFill>
                          <a:latin typeface="Arial"/>
                        </a:rPr>
                        <a:t>,</a:t>
                      </a:r>
                      <a:r>
                        <a:rPr lang="en-US" sz="1100" b="0" i="0" u="none" strike="noStrike" dirty="0" smtClean="0">
                          <a:solidFill>
                            <a:srgbClr val="000000"/>
                          </a:solidFill>
                          <a:latin typeface="Arial"/>
                        </a:rPr>
                        <a:t>8</a:t>
                      </a:r>
                      <a:r>
                        <a:rPr lang="el-GR" sz="1100" b="0" i="0" u="none" strike="noStrike" dirty="0" smtClean="0">
                          <a:solidFill>
                            <a:srgbClr val="000000"/>
                          </a:solidFill>
                          <a:latin typeface="Arial"/>
                        </a:rPr>
                        <a:t>10,588</a:t>
                      </a:r>
                      <a:r>
                        <a:rPr lang="el-GR" sz="1100" b="0" i="0" u="none" strike="noStrike" dirty="0">
                          <a:solidFill>
                            <a:srgbClr val="000000"/>
                          </a:solidFill>
                          <a:latin typeface="Arial"/>
                        </a:rPr>
                        <a:t/>
                      </a:r>
                      <a:br>
                        <a:rPr lang="el-GR" sz="1100" b="0" i="0" u="none" strike="noStrike" dirty="0">
                          <a:solidFill>
                            <a:srgbClr val="000000"/>
                          </a:solidFill>
                          <a:latin typeface="Arial"/>
                        </a:rPr>
                      </a:br>
                      <a:endParaRPr lang="el-GR" sz="11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6812">
                <a:tc>
                  <a:txBody>
                    <a:bodyPr/>
                    <a:lstStyle/>
                    <a:p>
                      <a:pPr algn="l" fontAlgn="b"/>
                      <a:r>
                        <a:rPr lang="el-GR" sz="1100" b="1" i="0" u="none" strike="noStrike">
                          <a:solidFill>
                            <a:srgbClr val="000000"/>
                          </a:solidFill>
                          <a:latin typeface="Arial"/>
                        </a:rPr>
                        <a:t>Έκταση</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b"/>
                      <a:r>
                        <a:rPr lang="el-GR" sz="11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100" b="0" i="0" u="none" strike="noStrike">
                          <a:solidFill>
                            <a:srgbClr val="000000"/>
                          </a:solidFill>
                          <a:latin typeface="Arial"/>
                        </a:rPr>
                        <a:t>752,618 km</a:t>
                      </a:r>
                      <a:r>
                        <a:rPr lang="en-US" sz="700" b="0" i="0" u="none" strike="noStrike" baseline="30000">
                          <a:solidFill>
                            <a:srgbClr val="000000"/>
                          </a:solidFill>
                          <a:latin typeface="Arial"/>
                        </a:rPr>
                        <a:t>2</a:t>
                      </a:r>
                      <a:endParaRPr lang="en-US" sz="11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6812">
                <a:tc>
                  <a:txBody>
                    <a:bodyPr/>
                    <a:lstStyle/>
                    <a:p>
                      <a:pPr algn="l" fontAlgn="b"/>
                      <a:r>
                        <a:rPr lang="el-GR" sz="1100" b="1" i="0" u="none" strike="noStrike">
                          <a:solidFill>
                            <a:srgbClr val="000000"/>
                          </a:solidFill>
                          <a:latin typeface="Arial"/>
                        </a:rPr>
                        <a:t>Προτεύουσα</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l" fontAlgn="b"/>
                      <a:r>
                        <a:rPr lang="el-GR" sz="11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l-GR" sz="1100" b="0" i="0" u="none" strike="noStrike">
                          <a:solidFill>
                            <a:srgbClr val="000000"/>
                          </a:solidFill>
                          <a:latin typeface="Arial"/>
                        </a:rPr>
                        <a:t>Λουσάκα 4,6 εκ.</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7653">
                <a:tc gridSpan="2">
                  <a:txBody>
                    <a:bodyPr/>
                    <a:lstStyle/>
                    <a:p>
                      <a:pPr algn="l" fontAlgn="b"/>
                      <a:r>
                        <a:rPr lang="en-US" sz="1100" b="1" i="0" u="none" strike="noStrike">
                          <a:solidFill>
                            <a:srgbClr val="000000"/>
                          </a:solidFill>
                          <a:latin typeface="Arial"/>
                        </a:rPr>
                        <a:t>Official Language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l-GR"/>
                    </a:p>
                  </a:txBody>
                  <a:tcPr/>
                </a:tc>
                <a:tc>
                  <a:txBody>
                    <a:bodyPr/>
                    <a:lstStyle/>
                    <a:p>
                      <a:pPr algn="ctr" fontAlgn="b"/>
                      <a:r>
                        <a:rPr lang="en-US" sz="1100" b="0" i="0" u="none" strike="noStrike">
                          <a:solidFill>
                            <a:srgbClr val="000000"/>
                          </a:solidFill>
                          <a:latin typeface="Arial"/>
                        </a:rPr>
                        <a:t>English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7653">
                <a:tc gridSpan="2">
                  <a:txBody>
                    <a:bodyPr/>
                    <a:lstStyle/>
                    <a:p>
                      <a:pPr algn="l" fontAlgn="b"/>
                      <a:r>
                        <a:rPr lang="el-GR" sz="1100" b="1" i="0" u="none" strike="noStrike">
                          <a:solidFill>
                            <a:srgbClr val="000000"/>
                          </a:solidFill>
                          <a:latin typeface="Arial"/>
                        </a:rPr>
                        <a:t>Ρυθμός Ανάπτυξης 5ετίας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l-GR"/>
                    </a:p>
                  </a:txBody>
                  <a:tcPr/>
                </a:tc>
                <a:tc>
                  <a:txBody>
                    <a:bodyPr/>
                    <a:lstStyle/>
                    <a:p>
                      <a:pPr algn="ctr" fontAlgn="b"/>
                      <a:r>
                        <a:rPr lang="el-GR" sz="1100" b="0" i="0" u="none" strike="noStrike">
                          <a:solidFill>
                            <a:srgbClr val="000000"/>
                          </a:solidFill>
                          <a:latin typeface="Arial"/>
                        </a:rPr>
                        <a:t>0,07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6812">
                <a:tc>
                  <a:txBody>
                    <a:bodyPr/>
                    <a:lstStyle/>
                    <a:p>
                      <a:pPr algn="l" fontAlgn="b"/>
                      <a:r>
                        <a:rPr lang="en-US" sz="1100" b="1" i="0" u="none" strike="noStrike">
                          <a:solidFill>
                            <a:srgbClr val="000000"/>
                          </a:solidFill>
                          <a:latin typeface="Arial"/>
                        </a:rPr>
                        <a:t>GDP</a:t>
                      </a:r>
                      <a:r>
                        <a:rPr lang="en-US" sz="900" b="1" i="0" u="none" strike="noStrike">
                          <a:solidFill>
                            <a:srgbClr val="000000"/>
                          </a:solidFill>
                          <a:latin typeface="Arial"/>
                        </a:rPr>
                        <a:t> (</a:t>
                      </a:r>
                      <a:r>
                        <a:rPr lang="en-US" sz="900" b="1" i="0" u="none" strike="noStrike">
                          <a:solidFill>
                            <a:srgbClr val="0B0080"/>
                          </a:solidFill>
                          <a:latin typeface="Arial"/>
                        </a:rPr>
                        <a:t>PPP</a:t>
                      </a:r>
                      <a:r>
                        <a:rPr lang="en-US" sz="900" b="1" i="0" u="none" strike="noStrike">
                          <a:solidFill>
                            <a:srgbClr val="000000"/>
                          </a:solidFill>
                          <a:latin typeface="Arial"/>
                        </a:rPr>
                        <a:t>)</a:t>
                      </a:r>
                      <a:endParaRPr lang="en-U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n-US" sz="1100" b="0" i="0" u="none" strike="noStrike">
                          <a:solidFill>
                            <a:srgbClr val="000000"/>
                          </a:solidFill>
                          <a:latin typeface="Arial"/>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Arial"/>
                        </a:rPr>
                        <a:t>$68.64 billion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6812">
                <a:tc>
                  <a:txBody>
                    <a:bodyPr/>
                    <a:lstStyle/>
                    <a:p>
                      <a:pPr algn="l" fontAlgn="b"/>
                      <a:r>
                        <a:rPr lang="el-GR" sz="11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l" fontAlgn="b"/>
                      <a:r>
                        <a:rPr lang="en-US" sz="1100" b="0" i="0" u="none" strike="noStrike">
                          <a:solidFill>
                            <a:srgbClr val="000000"/>
                          </a:solidFill>
                          <a:latin typeface="Arial"/>
                        </a:rPr>
                        <a:t>Per capita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l-GR" sz="1100" b="0" i="0" u="none" strike="noStrike">
                          <a:solidFill>
                            <a:srgbClr val="000000"/>
                          </a:solidFill>
                          <a:latin typeface="Arial"/>
                        </a:rPr>
                        <a:t>$3,982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6812">
                <a:tc>
                  <a:txBody>
                    <a:bodyPr/>
                    <a:lstStyle/>
                    <a:p>
                      <a:pPr algn="l" fontAlgn="b"/>
                      <a:r>
                        <a:rPr lang="en-US" sz="1100" b="1" i="0" u="none" strike="noStrike">
                          <a:solidFill>
                            <a:srgbClr val="000000"/>
                          </a:solidFill>
                          <a:latin typeface="Arial"/>
                        </a:rPr>
                        <a:t>GDP</a:t>
                      </a:r>
                      <a:r>
                        <a:rPr lang="en-US" sz="900" b="1" i="0" u="none" strike="noStrike">
                          <a:solidFill>
                            <a:srgbClr val="000000"/>
                          </a:solidFill>
                          <a:latin typeface="Arial"/>
                        </a:rPr>
                        <a:t> (Nominal)</a:t>
                      </a:r>
                      <a:endParaRPr lang="en-US" sz="1100" b="1"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l" fontAlgn="b"/>
                      <a:r>
                        <a:rPr lang="en-US" sz="1100" b="0" i="0" u="none" strike="noStrike">
                          <a:solidFill>
                            <a:srgbClr val="000000"/>
                          </a:solidFill>
                          <a:latin typeface="Arial"/>
                        </a:rPr>
                        <a:t>Nominal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Arial"/>
                        </a:rPr>
                        <a:t>$23.137 billion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7653">
                <a:tc>
                  <a:txBody>
                    <a:bodyPr/>
                    <a:lstStyle/>
                    <a:p>
                      <a:pPr algn="l" fontAlgn="b"/>
                      <a:r>
                        <a:rPr lang="el-GR" sz="11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en-US" sz="1100" b="0" i="0" u="none" strike="noStrike">
                          <a:solidFill>
                            <a:srgbClr val="000000"/>
                          </a:solidFill>
                          <a:latin typeface="Arial"/>
                        </a:rPr>
                        <a:t>Per capita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rgbClr val="000000"/>
                          </a:solidFill>
                          <a:latin typeface="Arial"/>
                        </a:rPr>
                        <a:t>$1,1342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14" name="13 - Εικόνα" descr="hzc_gr_logo"/>
          <p:cNvPicPr/>
          <p:nvPr/>
        </p:nvPicPr>
        <p:blipFill>
          <a:blip r:embed="rId8" cstate="print"/>
          <a:srcRect/>
          <a:stretch>
            <a:fillRect/>
          </a:stretch>
        </p:blipFill>
        <p:spPr bwMode="auto">
          <a:xfrm>
            <a:off x="0" y="0"/>
            <a:ext cx="2411760" cy="134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307899019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5004048" y="1475492"/>
            <a:ext cx="405431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2072429"/>
            <a:ext cx="6246564"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Υπηρεσίες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Ένα πολύ καλό κανάλι προώθησης ελληνικών προϊόντων είναι τα ξενοδοχεία. Τα οποία έχουν πελάτες από τη διεθνή αγορά και αναζητούν ελληνικά προϊόντα.</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Επίσης πολύ μεγάλη αγορά είναι και ο χώρος των εστιατορίων στη Λουσάκα. Η πρωτεύουσα διαθέτει περίπου 150 πολυτελή εστιατόρια από τα οποία τα 11</a:t>
            </a:r>
            <a:r>
              <a:rPr lang="en-US" sz="1400" dirty="0" smtClean="0">
                <a:latin typeface="Trebuchet MS" panose="020B0603020202020204" pitchFamily="34" charset="0"/>
              </a:rPr>
              <a:t>0</a:t>
            </a:r>
            <a:r>
              <a:rPr lang="el-GR" sz="1400" dirty="0" smtClean="0">
                <a:latin typeface="Trebuchet MS" panose="020B0603020202020204" pitchFamily="34" charset="0"/>
              </a:rPr>
              <a:t> ανήκουν σε έλληνες επιχειρηματίες, οι οποίοι είναι εξοικειωμένοι με τα ελληνικά προϊόντα.</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Αντίστοιχη αγορά με μεγάλη προοπτική αλλά όχι για όλα τα προϊόντα είναι οι καφετέριες και τα καζίνο. Στην Λουσάκα υπάρχουν εκατοντάδες καφετέριες και 24 καζίνο που είναι δεκτικοί σε ποιοτικά ελληνικά ή μεσογειακά προϊόντα.</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Επίσης στις περιπτώσεις των εστιατορίων, καφετεριών και καζίνο μπορεί να λειτουργήσουν λογικές προώθησης </a:t>
            </a:r>
            <a:r>
              <a:rPr lang="en-US" sz="1400" dirty="0" smtClean="0">
                <a:latin typeface="Trebuchet MS" panose="020B0603020202020204" pitchFamily="34" charset="0"/>
              </a:rPr>
              <a:t>shop in shop </a:t>
            </a:r>
            <a:r>
              <a:rPr lang="el-GR" sz="1400" dirty="0" smtClean="0">
                <a:latin typeface="Trebuchet MS" panose="020B0603020202020204" pitchFamily="34" charset="0"/>
              </a:rPr>
              <a:t>με πολύ μεγάλη επιτυχία. </a:t>
            </a:r>
            <a:endParaRPr lang="el-GR" sz="1400" dirty="0">
              <a:latin typeface="Trebuchet MS" panose="020B0603020202020204" pitchFamily="34" charset="0"/>
            </a:endParaRPr>
          </a:p>
        </p:txBody>
      </p:sp>
      <p:pic>
        <p:nvPicPr>
          <p:cNvPr id="61442" name="Picture 2" descr="Taj Pamodzi Hotel Lusaka"/>
          <p:cNvPicPr>
            <a:picLocks noChangeAspect="1" noChangeArrowheads="1"/>
          </p:cNvPicPr>
          <p:nvPr/>
        </p:nvPicPr>
        <p:blipFill>
          <a:blip r:embed="rId6" cstate="print"/>
          <a:srcRect/>
          <a:stretch>
            <a:fillRect/>
          </a:stretch>
        </p:blipFill>
        <p:spPr bwMode="auto">
          <a:xfrm>
            <a:off x="107504" y="2060848"/>
            <a:ext cx="2232248" cy="2160240"/>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xmlns="" val="2952460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465529819"/>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788024" y="1475492"/>
            <a:ext cx="4326826"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Επιχειρηματικό Περιβάλλον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717924" y="2101439"/>
            <a:ext cx="6246564" cy="4351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el-GR" sz="1400" b="1" dirty="0">
                <a:latin typeface="Trebuchet MS" panose="020B0603020202020204" pitchFamily="34" charset="0"/>
              </a:rPr>
              <a:t>Δημόσιος Τομέας </a:t>
            </a:r>
            <a:endParaRPr lang="el-GR" sz="1400" dirty="0">
              <a:latin typeface="Trebuchet MS" panose="020B0603020202020204" pitchFamily="34" charset="0"/>
            </a:endParaRP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Οργανωμένος με συγκεκριμένες δομές.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Εξελίξιμες παρεχόμενες υπηρεσίες κοντά στις επενδύσεις.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Σαφές και σταθερό φορολογικό σύστημα για τις Επιχειρήσεις.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Σύστημα ασφαλιστικών ταμείων συγκεκριμένο.</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Σύντομη διαδικασία στην έκδοση </a:t>
            </a:r>
            <a:r>
              <a:rPr lang="el-GR" sz="1200" dirty="0" err="1">
                <a:latin typeface="Trebuchet MS" panose="020B0603020202020204" pitchFamily="34" charset="0"/>
              </a:rPr>
              <a:t>αδειοδοτήσεων</a:t>
            </a:r>
            <a:r>
              <a:rPr lang="el-GR" sz="1200" dirty="0">
                <a:latin typeface="Trebuchet MS" panose="020B0603020202020204" pitchFamily="34" charset="0"/>
              </a:rPr>
              <a:t>.</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Φορολογικά και λοιπά κίνητρα για επενδύσεις.</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Διευκόλυνση στην εγκατάσταση νέων επιχειρήσεων.</a:t>
            </a:r>
          </a:p>
          <a:p>
            <a:pPr marL="285750" lvl="0" indent="-2857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Χωροθέτηση Βιομηχανικών Περιοχών</a:t>
            </a:r>
            <a:r>
              <a:rPr lang="el-GR" sz="1200" dirty="0" smtClean="0">
                <a:latin typeface="Trebuchet MS" panose="020B0603020202020204" pitchFamily="34" charset="0"/>
              </a:rPr>
              <a:t>.</a:t>
            </a:r>
          </a:p>
          <a:p>
            <a:pPr lvl="0">
              <a:lnSpc>
                <a:spcPct val="150000"/>
              </a:lnSpc>
            </a:pPr>
            <a:endParaRPr lang="el-GR" sz="1400" dirty="0">
              <a:latin typeface="Trebuchet MS" panose="020B0603020202020204" pitchFamily="34" charset="0"/>
            </a:endParaRPr>
          </a:p>
          <a:p>
            <a:pPr>
              <a:lnSpc>
                <a:spcPct val="150000"/>
              </a:lnSpc>
            </a:pPr>
            <a:r>
              <a:rPr lang="el-GR" sz="1400" b="1" dirty="0">
                <a:latin typeface="Trebuchet MS" panose="020B0603020202020204" pitchFamily="34" charset="0"/>
              </a:rPr>
              <a:t>Ιδιωτικός Τομέας</a:t>
            </a:r>
            <a:endParaRPr lang="el-GR" sz="1400" dirty="0">
              <a:latin typeface="Trebuchet MS" panose="020B0603020202020204" pitchFamily="34" charset="0"/>
            </a:endParaRP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Μεγάλος όγκος μικρών επιχειρήσεων.</a:t>
            </a: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Υψηλός βαθμός παραοικονομίας.</a:t>
            </a: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Αναρχία στην ανάπτυξη επιχειρήσεων.</a:t>
            </a:r>
          </a:p>
          <a:p>
            <a:pPr marL="171450" lvl="0" indent="-171450">
              <a:lnSpc>
                <a:spcPct val="150000"/>
              </a:lnSpc>
              <a:buClr>
                <a:schemeClr val="accent6">
                  <a:lumMod val="50000"/>
                </a:schemeClr>
              </a:buClr>
              <a:buFont typeface="Wingdings" panose="05000000000000000000" pitchFamily="2" charset="2"/>
              <a:buChar char="q"/>
            </a:pPr>
            <a:r>
              <a:rPr lang="el-GR" sz="1200" dirty="0">
                <a:latin typeface="Trebuchet MS" panose="020B0603020202020204" pitchFamily="34" charset="0"/>
              </a:rPr>
              <a:t>Χαμηλό επίπεδο τεχνογνωσίας.</a:t>
            </a:r>
          </a:p>
        </p:txBody>
      </p:sp>
      <p:pic>
        <p:nvPicPr>
          <p:cNvPr id="8194" name="Picture 2" descr="http://www.google.gr/url?sa=i&amp;source=images&amp;cd=&amp;docid=nSn3hXlCoEqypM&amp;tbnid=_tQt3fawrWGJ2M:&amp;ved=0CAUQjBw&amp;url=http%3A%2F%2Fwww.lusakatimes.com%2Fwp-content%2Fuploads%2F2012%2F01%2FPAnAfricanParliament.jpg&amp;ei=fuKeU9eBL8fT0QXfioDIDQ&amp;psig=AFQjCNHJYqyKZWoy2u9enKai3LnwXzokMQ&amp;ust=1403007998868636"/>
          <p:cNvPicPr>
            <a:picLocks noChangeAspect="1" noChangeArrowheads="1"/>
          </p:cNvPicPr>
          <p:nvPr/>
        </p:nvPicPr>
        <p:blipFill>
          <a:blip r:embed="rId6" cstate="print">
            <a:extLst>
              <a:ext uri="{BEBA8EAE-BF5A-486C-A8C5-ECC9F3942E4B}">
                <a14:imgProps xmlns:a14="http://schemas.microsoft.com/office/drawing/2010/main" xmlns="">
                  <a14:imgLayer r:embed="rId8">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48060" y="2101438"/>
            <a:ext cx="2363700" cy="18284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9" name="8 - Εικόνα" descr="hzc_gr_logo"/>
          <p:cNvPicPr/>
          <p:nvPr/>
        </p:nvPicPr>
        <p:blipFill>
          <a:blip r:embed="rId9"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xmlns="" val="285262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407277607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5721547" y="1475492"/>
            <a:ext cx="309892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Ρόλος του Επιμελητηρίου</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73908" y="1972434"/>
            <a:ext cx="6246564" cy="3216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l-GR" sz="1400" dirty="0">
                <a:latin typeface="Trebuchet MS" panose="020B0603020202020204" pitchFamily="34" charset="0"/>
              </a:rPr>
              <a:t>Το Επιμελητήριο στοχεύει ως θεσμικό όργανο να βοηθήσει στην συνεχή προώθηση των αμοιβαίων οικονομικών, εμπορικών και επιχειρηματικών σχέσεων μεταξύ Ελλάδας και της Ζάμπιας, καθώς επίσης και στην ανάπτυξη των πολιτιστικών δεσμών των δύο χωρών</a:t>
            </a:r>
            <a:r>
              <a:rPr lang="el-GR" sz="1400" dirty="0" smtClean="0">
                <a:latin typeface="Trebuchet MS" panose="020B0603020202020204" pitchFamily="34" charset="0"/>
              </a:rPr>
              <a:t>. Την ιδέα της σύστασης του </a:t>
            </a:r>
            <a:r>
              <a:rPr lang="el-GR" sz="1400" dirty="0" err="1" smtClean="0">
                <a:latin typeface="Trebuchet MS" panose="020B0603020202020204" pitchFamily="34" charset="0"/>
              </a:rPr>
              <a:t>ΕλληνοΖαμπιανού</a:t>
            </a:r>
            <a:r>
              <a:rPr lang="el-GR" sz="1400" dirty="0" smtClean="0">
                <a:latin typeface="Trebuchet MS" panose="020B0603020202020204" pitchFamily="34" charset="0"/>
              </a:rPr>
              <a:t> Επιμελητηρίου χαιρετούν και υποστηρίζουν :</a:t>
            </a:r>
            <a:endParaRPr lang="en-US" sz="1400" dirty="0" smtClean="0">
              <a:latin typeface="Trebuchet MS" panose="020B0603020202020204" pitchFamily="34" charset="0"/>
            </a:endParaRPr>
          </a:p>
          <a:p>
            <a:pPr algn="just"/>
            <a:endParaRPr lang="en-US" sz="1400" dirty="0" smtClean="0">
              <a:latin typeface="Trebuchet MS" panose="020B0603020202020204" pitchFamily="34" charset="0"/>
            </a:endParaRPr>
          </a:p>
          <a:p>
            <a:pPr algn="just">
              <a:lnSpc>
                <a:spcPct val="150000"/>
              </a:lnSpc>
            </a:pPr>
            <a:r>
              <a:rPr lang="el-GR" sz="1400" i="1" dirty="0" smtClean="0">
                <a:latin typeface="Trebuchet MS" panose="020B0603020202020204" pitchFamily="34" charset="0"/>
              </a:rPr>
              <a:t>Ε</a:t>
            </a:r>
            <a:r>
              <a:rPr lang="en-US" sz="1400" i="1" dirty="0" err="1" smtClean="0">
                <a:latin typeface="Trebuchet MS" panose="020B0603020202020204" pitchFamily="34" charset="0"/>
              </a:rPr>
              <a:t>dgar</a:t>
            </a:r>
            <a:r>
              <a:rPr lang="en-US" sz="1400" i="1" dirty="0" smtClean="0">
                <a:latin typeface="Trebuchet MS" panose="020B0603020202020204" pitchFamily="34" charset="0"/>
              </a:rPr>
              <a:t> </a:t>
            </a:r>
            <a:r>
              <a:rPr lang="en-US" sz="1400" i="1" dirty="0" err="1" smtClean="0">
                <a:latin typeface="Trebuchet MS" panose="020B0603020202020204" pitchFamily="34" charset="0"/>
              </a:rPr>
              <a:t>Chagwa</a:t>
            </a:r>
            <a:r>
              <a:rPr lang="en-US" sz="1400" i="1" dirty="0" smtClean="0">
                <a:latin typeface="Trebuchet MS" panose="020B0603020202020204" pitchFamily="34" charset="0"/>
              </a:rPr>
              <a:t> </a:t>
            </a:r>
            <a:r>
              <a:rPr lang="en-US" sz="1400" i="1" dirty="0" err="1" smtClean="0">
                <a:latin typeface="Trebuchet MS" panose="020B0603020202020204" pitchFamily="34" charset="0"/>
              </a:rPr>
              <a:t>Lungu</a:t>
            </a:r>
            <a:r>
              <a:rPr lang="en-US" sz="1400" i="1" dirty="0" smtClean="0">
                <a:latin typeface="Trebuchet MS" panose="020B0603020202020204" pitchFamily="34" charset="0"/>
              </a:rPr>
              <a:t>, </a:t>
            </a:r>
            <a:r>
              <a:rPr lang="el-GR" sz="1400" i="1" dirty="0" smtClean="0">
                <a:latin typeface="Trebuchet MS" panose="020B0603020202020204" pitchFamily="34" charset="0"/>
              </a:rPr>
              <a:t>Πρόεδρος Δημοκρατίας της Ζάμπιας</a:t>
            </a:r>
            <a:endParaRPr lang="en-US" sz="1400" i="1" dirty="0" smtClean="0">
              <a:latin typeface="Trebuchet MS" panose="020B0603020202020204" pitchFamily="34" charset="0"/>
            </a:endParaRPr>
          </a:p>
          <a:p>
            <a:pPr algn="just">
              <a:lnSpc>
                <a:spcPct val="150000"/>
              </a:lnSpc>
            </a:pPr>
            <a:r>
              <a:rPr lang="el-GR" sz="1400" i="1" dirty="0" smtClean="0">
                <a:latin typeface="Trebuchet MS" panose="020B0603020202020204" pitchFamily="34" charset="0"/>
              </a:rPr>
              <a:t>Αρχιεπίσκοπος Ζάμπιας και Μαλάουι Ιωάννης</a:t>
            </a:r>
          </a:p>
          <a:p>
            <a:pPr algn="just">
              <a:lnSpc>
                <a:spcPct val="150000"/>
              </a:lnSpc>
            </a:pPr>
            <a:r>
              <a:rPr lang="en-US" sz="1400" i="1" dirty="0" smtClean="0">
                <a:latin typeface="Trebuchet MS" panose="020B0603020202020204" pitchFamily="34" charset="0"/>
              </a:rPr>
              <a:t>Patrick D. </a:t>
            </a:r>
            <a:r>
              <a:rPr lang="en-US" sz="1400" i="1" dirty="0" err="1" smtClean="0">
                <a:latin typeface="Trebuchet MS" panose="020B0603020202020204" pitchFamily="34" charset="0"/>
              </a:rPr>
              <a:t>Chisanga</a:t>
            </a:r>
            <a:r>
              <a:rPr lang="en-US" sz="1400" i="1" dirty="0" smtClean="0">
                <a:latin typeface="Trebuchet MS" panose="020B0603020202020204" pitchFamily="34" charset="0"/>
              </a:rPr>
              <a:t>, General Director of Zambia Development Agency</a:t>
            </a:r>
            <a:endParaRPr lang="el-GR" sz="1400" i="1" dirty="0" smtClean="0">
              <a:latin typeface="Trebuchet MS" panose="020B0603020202020204" pitchFamily="34" charset="0"/>
            </a:endParaRPr>
          </a:p>
          <a:p>
            <a:pPr algn="just">
              <a:lnSpc>
                <a:spcPct val="150000"/>
              </a:lnSpc>
            </a:pPr>
            <a:r>
              <a:rPr lang="el-GR" sz="1400" i="1" dirty="0" smtClean="0">
                <a:latin typeface="Trebuchet MS" panose="020B0603020202020204" pitchFamily="34" charset="0"/>
              </a:rPr>
              <a:t>Μιχάλης </a:t>
            </a:r>
            <a:r>
              <a:rPr lang="el-GR" sz="1400" i="1" dirty="0" err="1" smtClean="0">
                <a:latin typeface="Trebuchet MS" panose="020B0603020202020204" pitchFamily="34" charset="0"/>
              </a:rPr>
              <a:t>Κρούπνικ</a:t>
            </a:r>
            <a:r>
              <a:rPr lang="en-US" sz="1400" i="1" dirty="0" smtClean="0">
                <a:latin typeface="Trebuchet MS" panose="020B0603020202020204" pitchFamily="34" charset="0"/>
              </a:rPr>
              <a:t>, </a:t>
            </a:r>
            <a:r>
              <a:rPr lang="el-GR" sz="1400" i="1" dirty="0" smtClean="0">
                <a:latin typeface="Trebuchet MS" panose="020B0603020202020204" pitchFamily="34" charset="0"/>
              </a:rPr>
              <a:t>Έλληνας Πρόξενος Ζάμπιας</a:t>
            </a:r>
          </a:p>
          <a:p>
            <a:pPr algn="just">
              <a:lnSpc>
                <a:spcPct val="150000"/>
              </a:lnSpc>
            </a:pPr>
            <a:r>
              <a:rPr lang="en-US" sz="1400" i="1" dirty="0" smtClean="0">
                <a:latin typeface="Trebuchet MS" panose="020B0603020202020204" pitchFamily="34" charset="0"/>
              </a:rPr>
              <a:t>Dr Jacob M. </a:t>
            </a:r>
            <a:r>
              <a:rPr lang="en-US" sz="1400" i="1" dirty="0" err="1" smtClean="0">
                <a:latin typeface="Trebuchet MS" panose="020B0603020202020204" pitchFamily="34" charset="0"/>
              </a:rPr>
              <a:t>Mwanza</a:t>
            </a:r>
            <a:r>
              <a:rPr lang="en-US" sz="1400" i="1" dirty="0" smtClean="0">
                <a:latin typeface="Trebuchet MS" panose="020B0603020202020204" pitchFamily="34" charset="0"/>
              </a:rPr>
              <a:t>, </a:t>
            </a:r>
            <a:r>
              <a:rPr lang="el-GR" sz="1400" i="1" dirty="0" smtClean="0">
                <a:latin typeface="Trebuchet MS" panose="020B0603020202020204" pitchFamily="34" charset="0"/>
              </a:rPr>
              <a:t>Πρύτανης </a:t>
            </a:r>
            <a:r>
              <a:rPr lang="en-US" sz="1400" i="1" dirty="0" err="1" smtClean="0">
                <a:latin typeface="Trebuchet MS" panose="020B0603020202020204" pitchFamily="34" charset="0"/>
              </a:rPr>
              <a:t>UNZA</a:t>
            </a:r>
            <a:r>
              <a:rPr lang="en-US" sz="1400" i="1" dirty="0" smtClean="0">
                <a:latin typeface="Trebuchet MS" panose="020B0603020202020204" pitchFamily="34" charset="0"/>
              </a:rPr>
              <a:t> University of Zambia</a:t>
            </a:r>
            <a:r>
              <a:rPr lang="el-GR" sz="1400" i="1" dirty="0" smtClean="0">
                <a:latin typeface="Trebuchet MS" panose="020B0603020202020204" pitchFamily="34" charset="0"/>
              </a:rPr>
              <a:t> </a:t>
            </a:r>
          </a:p>
          <a:p>
            <a:pPr algn="just"/>
            <a:endParaRPr lang="el-GR" sz="1400" dirty="0" smtClean="0">
              <a:latin typeface="Trebuchet MS" panose="020B0603020202020204" pitchFamily="34" charset="0"/>
            </a:endParaRPr>
          </a:p>
        </p:txBody>
      </p:sp>
      <p:pic>
        <p:nvPicPr>
          <p:cNvPr id="11266" name="Picture 2" descr="C:\Users\Sofia\AppData\Local\Temp\Rar$DRa0.738\ZAMBIA FINAL\STAMP_GR\STAMP.OUTLINE_GR.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76256" y="4919740"/>
            <a:ext cx="2159079" cy="183783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ukzambians.co.uk/home/wp-content/uploads/2013/09/unz.jpg"/>
          <p:cNvPicPr>
            <a:picLocks noChangeAspect="1" noChangeArrowheads="1"/>
          </p:cNvPicPr>
          <p:nvPr/>
        </p:nvPicPr>
        <p:blipFill>
          <a:blip r:embed="rId7" cstate="print"/>
          <a:srcRect/>
          <a:stretch>
            <a:fillRect/>
          </a:stretch>
        </p:blipFill>
        <p:spPr bwMode="auto">
          <a:xfrm>
            <a:off x="107504" y="2204864"/>
            <a:ext cx="2234730" cy="2016223"/>
          </a:xfrm>
          <a:prstGeom prst="rect">
            <a:avLst/>
          </a:prstGeom>
          <a:noFill/>
        </p:spPr>
      </p:pic>
      <p:pic>
        <p:nvPicPr>
          <p:cNvPr id="10" name="Picture 2" descr="https://upload.wikimedia.org/wikipedia/commons/thumb/2/28/Coat_of_arms_of_Zambia.svg/366px-Coat_of_arms_of_Zambia.svg.png"/>
          <p:cNvPicPr>
            <a:picLocks noChangeAspect="1" noChangeArrowheads="1"/>
          </p:cNvPicPr>
          <p:nvPr/>
        </p:nvPicPr>
        <p:blipFill>
          <a:blip r:embed="rId8" cstate="print"/>
          <a:srcRect/>
          <a:stretch>
            <a:fillRect/>
          </a:stretch>
        </p:blipFill>
        <p:spPr bwMode="auto">
          <a:xfrm>
            <a:off x="2771800" y="5085184"/>
            <a:ext cx="1243157" cy="1440160"/>
          </a:xfrm>
          <a:prstGeom prst="rect">
            <a:avLst/>
          </a:prstGeom>
          <a:noFill/>
        </p:spPr>
      </p:pic>
      <p:pic>
        <p:nvPicPr>
          <p:cNvPr id="11" name="Picture 2" descr="http://www.globalvillagedirectory.info/Uploads/Images/-1_ZDA_zm_logo.pn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r="65814"/>
          <a:stretch/>
        </p:blipFill>
        <p:spPr bwMode="auto">
          <a:xfrm>
            <a:off x="4788024" y="5085184"/>
            <a:ext cx="1682328"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11 - Εικόνα" descr="hzc_gr_logo"/>
          <p:cNvPicPr/>
          <p:nvPr/>
        </p:nvPicPr>
        <p:blipFill>
          <a:blip r:embed="rId10"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xmlns="" val="320733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924645"/>
            <a:ext cx="2339751" cy="4933355"/>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664018927"/>
              </p:ext>
            </p:extLst>
          </p:nvPr>
        </p:nvGraphicFramePr>
        <p:xfrm>
          <a:off x="125760" y="5826968"/>
          <a:ext cx="2160240" cy="82296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ΑΝΑΠΤΥΞΙΑΚΟ &amp; ΕΠΙΧΕΙΡΗΜΑΤΙΚΟ ΣΥΜΒΟΥΛΙΟ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7236296" y="1475492"/>
            <a:ext cx="1673856"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Γιατί Ζάμπια;</a:t>
            </a:r>
            <a:endParaRPr lang="el-G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Πίνακας 5"/>
          <p:cNvGraphicFramePr>
            <a:graphicFrameLocks noGrp="1"/>
          </p:cNvGraphicFramePr>
          <p:nvPr>
            <p:extLst>
              <p:ext uri="{D42A27DB-BD31-4B8C-83A1-F6EECF244321}">
                <p14:modId xmlns:p14="http://schemas.microsoft.com/office/powerpoint/2010/main" xmlns="" val="1999422178"/>
              </p:ext>
            </p:extLst>
          </p:nvPr>
        </p:nvGraphicFramePr>
        <p:xfrm>
          <a:off x="3311485" y="3586752"/>
          <a:ext cx="4140835" cy="2449204"/>
        </p:xfrm>
        <a:graphic>
          <a:graphicData uri="http://schemas.openxmlformats.org/drawingml/2006/table">
            <a:tbl>
              <a:tblPr firstRow="1" firstCol="1" bandRow="1">
                <a:tableStyleId>{5C22544A-7EE6-4342-B048-85BDC9FD1C3A}</a:tableStyleId>
              </a:tblPr>
              <a:tblGrid>
                <a:gridCol w="361784"/>
                <a:gridCol w="900016"/>
                <a:gridCol w="899381"/>
                <a:gridCol w="989510"/>
                <a:gridCol w="990144"/>
              </a:tblGrid>
              <a:tr h="319405">
                <a:tc>
                  <a:txBody>
                    <a:bodyPr/>
                    <a:lstStyle/>
                    <a:p>
                      <a:pPr algn="ctr">
                        <a:lnSpc>
                          <a:spcPct val="115000"/>
                        </a:lnSpc>
                      </a:pPr>
                      <a:endParaRPr lang="el-GR" sz="1100" dirty="0">
                        <a:effectLst/>
                        <a:latin typeface="Trebuchet MS" panose="020B0603020202020204" pitchFamily="34" charset="0"/>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dirty="0">
                          <a:effectLst/>
                          <a:latin typeface="Trebuchet MS" panose="020B0603020202020204" pitchFamily="34" charset="0"/>
                        </a:rPr>
                        <a:t>Πόλη</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dirty="0">
                          <a:effectLst/>
                          <a:latin typeface="Trebuchet MS" panose="020B0603020202020204" pitchFamily="34" charset="0"/>
                        </a:rPr>
                        <a:t>Πληθυσμός 2000</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dirty="0">
                          <a:effectLst/>
                          <a:latin typeface="Trebuchet MS" panose="020B0603020202020204" pitchFamily="34" charset="0"/>
                        </a:rPr>
                        <a:t>Πληθυσμός 2012</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dirty="0">
                          <a:effectLst/>
                          <a:latin typeface="Trebuchet MS" panose="020B0603020202020204" pitchFamily="34" charset="0"/>
                        </a:rPr>
                        <a:t>Ποσοστό Αύξησης</a:t>
                      </a:r>
                      <a:endParaRPr lang="el-GR" sz="1100" dirty="0">
                        <a:effectLst/>
                        <a:latin typeface="Trebuchet MS" panose="020B0603020202020204" pitchFamily="34" charset="0"/>
                        <a:ea typeface="Calibri"/>
                        <a:cs typeface="Times New Roman"/>
                      </a:endParaRPr>
                    </a:p>
                  </a:txBody>
                  <a:tcPr marL="68580" marR="68580" marT="0" marB="0">
                    <a:solidFill>
                      <a:schemeClr val="accent6">
                        <a:lumMod val="50000"/>
                      </a:schemeClr>
                    </a:solidFill>
                  </a:tcPr>
                </a:tc>
              </a:tr>
              <a:tr h="235585">
                <a:tc>
                  <a:txBody>
                    <a:bodyPr/>
                    <a:lstStyle/>
                    <a:p>
                      <a:pPr algn="ctr">
                        <a:lnSpc>
                          <a:spcPct val="115000"/>
                        </a:lnSpc>
                        <a:spcAft>
                          <a:spcPts val="1000"/>
                        </a:spcAft>
                      </a:pPr>
                      <a:r>
                        <a:rPr lang="el-GR" sz="1000" dirty="0">
                          <a:effectLst/>
                          <a:latin typeface="Trebuchet MS" panose="020B0603020202020204" pitchFamily="34" charset="0"/>
                        </a:rPr>
                        <a:t>1.</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Lusaka</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1,084,703</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3,965,566</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265,59%</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r>
              <a:tr h="200025">
                <a:tc>
                  <a:txBody>
                    <a:bodyPr/>
                    <a:lstStyle/>
                    <a:p>
                      <a:pPr algn="ctr">
                        <a:lnSpc>
                          <a:spcPct val="115000"/>
                        </a:lnSpc>
                        <a:spcAft>
                          <a:spcPts val="1000"/>
                        </a:spcAft>
                      </a:pPr>
                      <a:r>
                        <a:rPr lang="el-GR" sz="1000" dirty="0">
                          <a:effectLst/>
                          <a:latin typeface="Trebuchet MS" panose="020B0603020202020204" pitchFamily="34" charset="0"/>
                        </a:rPr>
                        <a:t>2.</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Ndola</a:t>
                      </a:r>
                      <a:endParaRPr lang="el-GR" sz="1100" dirty="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374,757</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995,004</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165,51%</a:t>
                      </a:r>
                      <a:endParaRPr lang="el-GR" sz="1100">
                        <a:effectLst/>
                        <a:latin typeface="Trebuchet MS" panose="020B0603020202020204" pitchFamily="34" charset="0"/>
                        <a:ea typeface="Calibri"/>
                        <a:cs typeface="Times New Roman"/>
                      </a:endParaRPr>
                    </a:p>
                  </a:txBody>
                  <a:tcPr marL="68580" marR="68580" marT="0" marB="0" anchor="b"/>
                </a:tc>
              </a:tr>
              <a:tr h="200025">
                <a:tc>
                  <a:txBody>
                    <a:bodyPr/>
                    <a:lstStyle/>
                    <a:p>
                      <a:pPr algn="ctr">
                        <a:lnSpc>
                          <a:spcPct val="115000"/>
                        </a:lnSpc>
                        <a:spcAft>
                          <a:spcPts val="1000"/>
                        </a:spcAft>
                      </a:pPr>
                      <a:r>
                        <a:rPr lang="el-GR" sz="1000" dirty="0">
                          <a:effectLst/>
                          <a:latin typeface="Trebuchet MS" panose="020B0603020202020204" pitchFamily="34" charset="0"/>
                        </a:rPr>
                        <a:t>3.</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Kitwe</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363,734</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847,7</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133,05%</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r>
              <a:tr h="200025">
                <a:tc>
                  <a:txBody>
                    <a:bodyPr/>
                    <a:lstStyle/>
                    <a:p>
                      <a:pPr algn="ctr">
                        <a:lnSpc>
                          <a:spcPct val="115000"/>
                        </a:lnSpc>
                        <a:spcAft>
                          <a:spcPts val="1000"/>
                        </a:spcAft>
                      </a:pPr>
                      <a:r>
                        <a:rPr lang="el-GR" sz="1000" dirty="0">
                          <a:effectLst/>
                          <a:latin typeface="Trebuchet MS" panose="020B0603020202020204" pitchFamily="34" charset="0"/>
                        </a:rPr>
                        <a:t>4.</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Kabwe</a:t>
                      </a:r>
                      <a:endParaRPr lang="el-GR" sz="1100" dirty="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176,758</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715,015</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304,52%</a:t>
                      </a:r>
                      <a:endParaRPr lang="el-GR" sz="1100">
                        <a:effectLst/>
                        <a:latin typeface="Trebuchet MS" panose="020B0603020202020204" pitchFamily="34" charset="0"/>
                        <a:ea typeface="Calibri"/>
                        <a:cs typeface="Times New Roman"/>
                      </a:endParaRPr>
                    </a:p>
                  </a:txBody>
                  <a:tcPr marL="68580" marR="68580" marT="0" marB="0" anchor="b"/>
                </a:tc>
              </a:tr>
              <a:tr h="200025">
                <a:tc>
                  <a:txBody>
                    <a:bodyPr/>
                    <a:lstStyle/>
                    <a:p>
                      <a:pPr algn="ctr">
                        <a:lnSpc>
                          <a:spcPct val="115000"/>
                        </a:lnSpc>
                        <a:spcAft>
                          <a:spcPts val="1000"/>
                        </a:spcAft>
                      </a:pPr>
                      <a:r>
                        <a:rPr lang="el-GR" sz="1000" dirty="0">
                          <a:effectLst/>
                          <a:latin typeface="Trebuchet MS" panose="020B0603020202020204" pitchFamily="34" charset="0"/>
                        </a:rPr>
                        <a:t>5.</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Chingola</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147,448</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678,092</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359,89%</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r>
              <a:tr h="200025">
                <a:tc>
                  <a:txBody>
                    <a:bodyPr/>
                    <a:lstStyle/>
                    <a:p>
                      <a:pPr algn="ctr">
                        <a:lnSpc>
                          <a:spcPct val="115000"/>
                        </a:lnSpc>
                        <a:spcAft>
                          <a:spcPts val="1000"/>
                        </a:spcAft>
                      </a:pPr>
                      <a:r>
                        <a:rPr lang="el-GR" sz="1000" dirty="0">
                          <a:effectLst/>
                          <a:latin typeface="Trebuchet MS" panose="020B0603020202020204" pitchFamily="34" charset="0"/>
                        </a:rPr>
                        <a:t>6.</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Mufulira</a:t>
                      </a:r>
                      <a:endParaRPr lang="el-GR" sz="1100" dirty="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122,336</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541,056</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342,27%</a:t>
                      </a:r>
                      <a:endParaRPr lang="el-GR" sz="1100">
                        <a:effectLst/>
                        <a:latin typeface="Trebuchet MS" panose="020B0603020202020204" pitchFamily="34" charset="0"/>
                        <a:ea typeface="Calibri"/>
                        <a:cs typeface="Times New Roman"/>
                      </a:endParaRPr>
                    </a:p>
                  </a:txBody>
                  <a:tcPr marL="68580" marR="68580" marT="0" marB="0" anchor="b"/>
                </a:tc>
              </a:tr>
              <a:tr h="214325">
                <a:tc>
                  <a:txBody>
                    <a:bodyPr/>
                    <a:lstStyle/>
                    <a:p>
                      <a:pPr algn="ctr">
                        <a:lnSpc>
                          <a:spcPct val="115000"/>
                        </a:lnSpc>
                        <a:spcAft>
                          <a:spcPts val="1000"/>
                        </a:spcAft>
                      </a:pPr>
                      <a:r>
                        <a:rPr lang="el-GR" sz="1000" dirty="0">
                          <a:effectLst/>
                          <a:latin typeface="Trebuchet MS" panose="020B0603020202020204" pitchFamily="34" charset="0"/>
                        </a:rPr>
                        <a:t>7.</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Luanshya</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115,579</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332,117</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187,35%</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r>
              <a:tr h="216024">
                <a:tc>
                  <a:txBody>
                    <a:bodyPr/>
                    <a:lstStyle/>
                    <a:p>
                      <a:pPr algn="ctr">
                        <a:lnSpc>
                          <a:spcPct val="115000"/>
                        </a:lnSpc>
                        <a:spcAft>
                          <a:spcPts val="1000"/>
                        </a:spcAft>
                      </a:pPr>
                      <a:r>
                        <a:rPr lang="el-GR" sz="1000" dirty="0">
                          <a:effectLst/>
                          <a:latin typeface="Trebuchet MS" panose="020B0603020202020204" pitchFamily="34" charset="0"/>
                        </a:rPr>
                        <a:t>8.</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Livingstone</a:t>
                      </a:r>
                      <a:endParaRPr lang="el-GR" sz="1100" dirty="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97,488</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233,936</a:t>
                      </a:r>
                      <a:endParaRPr lang="el-GR" sz="110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a:effectLst/>
                          <a:latin typeface="Trebuchet MS" panose="020B0603020202020204" pitchFamily="34" charset="0"/>
                        </a:rPr>
                        <a:t>139,96%</a:t>
                      </a:r>
                      <a:endParaRPr lang="el-GR" sz="1100">
                        <a:effectLst/>
                        <a:latin typeface="Trebuchet MS" panose="020B0603020202020204" pitchFamily="34" charset="0"/>
                        <a:ea typeface="Calibri"/>
                        <a:cs typeface="Times New Roman"/>
                      </a:endParaRPr>
                    </a:p>
                  </a:txBody>
                  <a:tcPr marL="68580" marR="68580" marT="0" marB="0" anchor="b"/>
                </a:tc>
              </a:tr>
              <a:tr h="200025">
                <a:tc>
                  <a:txBody>
                    <a:bodyPr/>
                    <a:lstStyle/>
                    <a:p>
                      <a:pPr algn="ctr">
                        <a:lnSpc>
                          <a:spcPct val="115000"/>
                        </a:lnSpc>
                        <a:spcAft>
                          <a:spcPts val="1000"/>
                        </a:spcAft>
                      </a:pPr>
                      <a:r>
                        <a:rPr lang="el-GR" sz="1000" dirty="0">
                          <a:effectLst/>
                          <a:latin typeface="Trebuchet MS" panose="020B0603020202020204" pitchFamily="34" charset="0"/>
                        </a:rPr>
                        <a:t>9.</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Kasama</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74,243</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211,588</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c>
                  <a:txBody>
                    <a:bodyPr/>
                    <a:lstStyle/>
                    <a:p>
                      <a:pPr algn="ctr">
                        <a:lnSpc>
                          <a:spcPct val="115000"/>
                        </a:lnSpc>
                        <a:spcAft>
                          <a:spcPts val="1000"/>
                        </a:spcAft>
                      </a:pPr>
                      <a:r>
                        <a:rPr lang="el-GR" sz="1000" dirty="0">
                          <a:effectLst/>
                          <a:latin typeface="Trebuchet MS" panose="020B0603020202020204" pitchFamily="34" charset="0"/>
                        </a:rPr>
                        <a:t>184,99%</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60000"/>
                        <a:lumOff val="40000"/>
                      </a:schemeClr>
                    </a:solidFill>
                  </a:tcPr>
                </a:tc>
              </a:tr>
              <a:tr h="232600">
                <a:tc>
                  <a:txBody>
                    <a:bodyPr/>
                    <a:lstStyle/>
                    <a:p>
                      <a:pPr algn="ctr">
                        <a:lnSpc>
                          <a:spcPct val="115000"/>
                        </a:lnSpc>
                        <a:spcAft>
                          <a:spcPts val="1000"/>
                        </a:spcAft>
                      </a:pPr>
                      <a:r>
                        <a:rPr lang="el-GR" sz="1000" dirty="0">
                          <a:effectLst/>
                          <a:latin typeface="Trebuchet MS" panose="020B0603020202020204" pitchFamily="34" charset="0"/>
                        </a:rPr>
                        <a:t>10.</a:t>
                      </a:r>
                      <a:endParaRPr lang="el-GR" sz="1100" dirty="0">
                        <a:effectLst/>
                        <a:latin typeface="Trebuchet MS" panose="020B0603020202020204" pitchFamily="34" charset="0"/>
                        <a:ea typeface="Calibri"/>
                        <a:cs typeface="Times New Roman"/>
                      </a:endParaRPr>
                    </a:p>
                  </a:txBody>
                  <a:tcPr marL="68580" marR="68580" marT="0" marB="0" anchor="b">
                    <a:solidFill>
                      <a:schemeClr val="accent6">
                        <a:lumMod val="50000"/>
                      </a:schemeClr>
                    </a:solidFill>
                  </a:tcPr>
                </a:tc>
                <a:tc>
                  <a:txBody>
                    <a:bodyPr/>
                    <a:lstStyle/>
                    <a:p>
                      <a:pPr algn="ctr">
                        <a:lnSpc>
                          <a:spcPct val="115000"/>
                        </a:lnSpc>
                        <a:spcAft>
                          <a:spcPts val="1000"/>
                        </a:spcAft>
                      </a:pPr>
                      <a:r>
                        <a:rPr lang="el-GR" sz="1000" u="none" strike="noStrike" dirty="0" err="1">
                          <a:effectLst/>
                          <a:latin typeface="Trebuchet MS" panose="020B0603020202020204" pitchFamily="34" charset="0"/>
                        </a:rPr>
                        <a:t>Chipata</a:t>
                      </a:r>
                      <a:endParaRPr lang="el-GR" sz="1100" dirty="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dirty="0">
                          <a:effectLst/>
                          <a:latin typeface="Trebuchet MS" panose="020B0603020202020204" pitchFamily="34" charset="0"/>
                        </a:rPr>
                        <a:t>73,11</a:t>
                      </a:r>
                      <a:endParaRPr lang="el-GR" sz="1100" dirty="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dirty="0">
                          <a:effectLst/>
                          <a:latin typeface="Trebuchet MS" panose="020B0603020202020204" pitchFamily="34" charset="0"/>
                        </a:rPr>
                        <a:t>209,344</a:t>
                      </a:r>
                      <a:endParaRPr lang="el-GR" sz="1100" dirty="0">
                        <a:effectLst/>
                        <a:latin typeface="Trebuchet MS" panose="020B0603020202020204" pitchFamily="34" charset="0"/>
                        <a:ea typeface="Calibri"/>
                        <a:cs typeface="Times New Roman"/>
                      </a:endParaRPr>
                    </a:p>
                  </a:txBody>
                  <a:tcPr marL="68580" marR="68580" marT="0" marB="0" anchor="b"/>
                </a:tc>
                <a:tc>
                  <a:txBody>
                    <a:bodyPr/>
                    <a:lstStyle/>
                    <a:p>
                      <a:pPr algn="ctr">
                        <a:lnSpc>
                          <a:spcPct val="115000"/>
                        </a:lnSpc>
                        <a:spcAft>
                          <a:spcPts val="1000"/>
                        </a:spcAft>
                      </a:pPr>
                      <a:r>
                        <a:rPr lang="el-GR" sz="1000" dirty="0">
                          <a:effectLst/>
                          <a:latin typeface="Trebuchet MS" panose="020B0603020202020204" pitchFamily="34" charset="0"/>
                        </a:rPr>
                        <a:t>186,34%</a:t>
                      </a:r>
                      <a:endParaRPr lang="el-GR" sz="1100" dirty="0">
                        <a:effectLst/>
                        <a:latin typeface="Trebuchet MS" panose="020B0603020202020204" pitchFamily="34" charset="0"/>
                        <a:ea typeface="Calibri"/>
                        <a:cs typeface="Times New Roman"/>
                      </a:endParaRPr>
                    </a:p>
                  </a:txBody>
                  <a:tcPr marL="68580" marR="68580" marT="0" marB="0" anchor="b"/>
                </a:tc>
              </a:tr>
            </a:tbl>
          </a:graphicData>
        </a:graphic>
      </p:graphicFrame>
      <p:sp>
        <p:nvSpPr>
          <p:cNvPr id="7" name="Rectangle 2"/>
          <p:cNvSpPr>
            <a:spLocks noChangeArrowheads="1"/>
          </p:cNvSpPr>
          <p:nvPr/>
        </p:nvSpPr>
        <p:spPr bwMode="auto">
          <a:xfrm>
            <a:off x="2501900" y="2028479"/>
            <a:ext cx="6246564"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Στην Ζάμπια παρατηρείται τα τελευταία 10 χρόνια μία υψηλή συγκέντρωση των πληθυσμών στα μεγάλα αστικά κέντρα </a:t>
            </a:r>
            <a:r>
              <a:rPr kumimoji="0" lang="el-GR" altLang="el-GR" sz="1400" b="1" i="0" u="none" strike="noStrike" cap="none" normalizeH="0" baseline="0" dirty="0" smtClean="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(της τάξης του 62%)</a:t>
            </a:r>
            <a:r>
              <a:rPr kumimoji="0" lang="el-GR" altLang="el-GR" sz="1400" b="0" i="0" u="none" strike="noStrike" cap="none" normalizeH="0" baseline="0" dirty="0" smtClean="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 κυρίως εξαιτίας της ραγδαίας αύξησης του βιοτικού επιπέδου.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smtClean="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smtClean="0">
                <a:ln>
                  <a:noFill/>
                </a:ln>
                <a:solidFill>
                  <a:schemeClr val="tx1"/>
                </a:solidFill>
                <a:effectLst/>
                <a:latin typeface="Trebuchet MS" panose="020B0603020202020204" pitchFamily="34" charset="0"/>
                <a:ea typeface="Tahoma" panose="020B0604030504040204" pitchFamily="34" charset="0"/>
                <a:cs typeface="Tahoma" panose="020B0604030504040204" pitchFamily="34" charset="0"/>
              </a:rPr>
              <a:t>Οι σημαντικότερες πόλεις της Ζάμπιας παρουσιάζονται στον πίνακα που ακολουθεί:</a:t>
            </a:r>
          </a:p>
        </p:txBody>
      </p:sp>
      <p:pic>
        <p:nvPicPr>
          <p:cNvPr id="27650" name="Picture 2" descr="http://mw2.google.com/mw-panoramio/photos/medium/30387759.jpg"/>
          <p:cNvPicPr>
            <a:picLocks noChangeAspect="1" noChangeArrowheads="1"/>
          </p:cNvPicPr>
          <p:nvPr/>
        </p:nvPicPr>
        <p:blipFill>
          <a:blip r:embed="rId6" cstate="print"/>
          <a:srcRect/>
          <a:stretch>
            <a:fillRect/>
          </a:stretch>
        </p:blipFill>
        <p:spPr bwMode="auto">
          <a:xfrm>
            <a:off x="96012" y="2132856"/>
            <a:ext cx="2208245" cy="1800200"/>
          </a:xfrm>
          <a:prstGeom prst="rect">
            <a:avLst/>
          </a:prstGeom>
          <a:noFill/>
        </p:spPr>
      </p:pic>
      <p:pic>
        <p:nvPicPr>
          <p:cNvPr id="10" name="9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xmlns="" val="3649450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924645"/>
            <a:ext cx="2339751" cy="4933355"/>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6640189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7236296" y="1475492"/>
            <a:ext cx="1673856"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Γιατί Ζάμπια;</a:t>
            </a:r>
            <a:endParaRPr lang="el-GR" b="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Map of Zambia and Zambian Road Map"/>
          <p:cNvPicPr>
            <a:picLocks noChangeAspect="1" noChangeArrowheads="1"/>
          </p:cNvPicPr>
          <p:nvPr/>
        </p:nvPicPr>
        <p:blipFill>
          <a:blip r:embed="rId6" cstate="print"/>
          <a:srcRect/>
          <a:stretch>
            <a:fillRect/>
          </a:stretch>
        </p:blipFill>
        <p:spPr bwMode="auto">
          <a:xfrm>
            <a:off x="2339752" y="1916832"/>
            <a:ext cx="6804248" cy="4941168"/>
          </a:xfrm>
          <a:prstGeom prst="rect">
            <a:avLst/>
          </a:prstGeom>
          <a:noFill/>
          <a:ln>
            <a:solidFill>
              <a:srgbClr val="FF0000"/>
            </a:solidFill>
          </a:ln>
        </p:spPr>
      </p:pic>
      <p:sp>
        <p:nvSpPr>
          <p:cNvPr id="12" name="11 - Έλλειψη"/>
          <p:cNvSpPr/>
          <p:nvPr/>
        </p:nvSpPr>
        <p:spPr>
          <a:xfrm>
            <a:off x="5508104" y="4869160"/>
            <a:ext cx="1080120" cy="936104"/>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779912" y="3573016"/>
            <a:ext cx="2592288" cy="1152128"/>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4572000" y="6381328"/>
            <a:ext cx="576064" cy="360040"/>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Έλλειψη"/>
          <p:cNvSpPr/>
          <p:nvPr/>
        </p:nvSpPr>
        <p:spPr>
          <a:xfrm>
            <a:off x="7020272" y="2132856"/>
            <a:ext cx="1008112" cy="504056"/>
          </a:xfrm>
          <a:prstGeom prst="ellipse">
            <a:avLst/>
          </a:prstGeom>
          <a:noFill/>
          <a:ln>
            <a:solidFill>
              <a:srgbClr val="FF0000">
                <a:alpha val="42000"/>
              </a:srgbClr>
            </a:soli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Δεξιό βέλος"/>
          <p:cNvSpPr/>
          <p:nvPr/>
        </p:nvSpPr>
        <p:spPr>
          <a:xfrm rot="11069741">
            <a:off x="7392391" y="5236249"/>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Δεξιό βέλος"/>
          <p:cNvSpPr/>
          <p:nvPr/>
        </p:nvSpPr>
        <p:spPr>
          <a:xfrm rot="9032896">
            <a:off x="8327531" y="2154637"/>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Δεξιό βέλος"/>
          <p:cNvSpPr/>
          <p:nvPr/>
        </p:nvSpPr>
        <p:spPr>
          <a:xfrm rot="19825816">
            <a:off x="3818417" y="6431925"/>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Δεξιό βέλος"/>
          <p:cNvSpPr/>
          <p:nvPr/>
        </p:nvSpPr>
        <p:spPr>
          <a:xfrm rot="5400000">
            <a:off x="5591227" y="3522788"/>
            <a:ext cx="567758" cy="305907"/>
          </a:xfrm>
          <a:prstGeom prst="rightArrow">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2" name="Picture 4" descr="http://www.gicafrica.diplo.de/contentblob/4320540/Galeriebild_gross/4743651/ZambiaLusaka.jpg"/>
          <p:cNvPicPr>
            <a:picLocks noChangeAspect="1" noChangeArrowheads="1"/>
          </p:cNvPicPr>
          <p:nvPr/>
        </p:nvPicPr>
        <p:blipFill>
          <a:blip r:embed="rId7" cstate="print"/>
          <a:srcRect/>
          <a:stretch>
            <a:fillRect/>
          </a:stretch>
        </p:blipFill>
        <p:spPr bwMode="auto">
          <a:xfrm>
            <a:off x="107504" y="2060848"/>
            <a:ext cx="2160240" cy="2007560"/>
          </a:xfrm>
          <a:prstGeom prst="rect">
            <a:avLst/>
          </a:prstGeom>
          <a:noFill/>
        </p:spPr>
      </p:pic>
      <p:pic>
        <p:nvPicPr>
          <p:cNvPr id="21" name="20 - Εικόνα" descr="hzc_gr_logo"/>
          <p:cNvPicPr/>
          <p:nvPr/>
        </p:nvPicPr>
        <p:blipFill>
          <a:blip r:embed="rId8"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3649450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2925985240"/>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6084168" y="1475492"/>
            <a:ext cx="3038011"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Η Οικονομία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2592403"/>
            <a:ext cx="6246564"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l-GR" sz="1400" dirty="0" smtClean="0">
                <a:latin typeface="Trebuchet MS" panose="020B0603020202020204" pitchFamily="34" charset="0"/>
              </a:rPr>
              <a:t>Οι εξαγωγές που πραγματοποιήθηκαν το </a:t>
            </a:r>
            <a:r>
              <a:rPr lang="el-GR" sz="1400" dirty="0" smtClean="0">
                <a:latin typeface="Trebuchet MS" panose="020B0603020202020204" pitchFamily="34" charset="0"/>
              </a:rPr>
              <a:t>201</a:t>
            </a:r>
            <a:r>
              <a:rPr lang="en-US" sz="1400" dirty="0" smtClean="0">
                <a:latin typeface="Trebuchet MS" panose="020B0603020202020204" pitchFamily="34" charset="0"/>
              </a:rPr>
              <a:t>7</a:t>
            </a:r>
            <a:r>
              <a:rPr lang="el-GR" sz="1400" dirty="0" smtClean="0">
                <a:latin typeface="Trebuchet MS" panose="020B0603020202020204" pitchFamily="34" charset="0"/>
              </a:rPr>
              <a:t> </a:t>
            </a:r>
            <a:r>
              <a:rPr lang="el-GR" sz="1400" dirty="0" smtClean="0">
                <a:latin typeface="Trebuchet MS" panose="020B0603020202020204" pitchFamily="34" charset="0"/>
              </a:rPr>
              <a:t>ανήλθαν σε 8,56 δισ. $, ενώ οι αντίστοιχες εισαγωγές ανήλθαν σε 8,26 δισ. $ για το ίδιο έτος.</a:t>
            </a:r>
          </a:p>
          <a:p>
            <a:pPr algn="just"/>
            <a:endParaRPr lang="el-GR" sz="1400" dirty="0" smtClean="0">
              <a:latin typeface="Trebuchet MS" panose="020B0603020202020204" pitchFamily="34" charset="0"/>
            </a:endParaRPr>
          </a:p>
          <a:p>
            <a:pPr algn="just"/>
            <a:r>
              <a:rPr lang="el-GR" sz="1400" dirty="0" smtClean="0">
                <a:latin typeface="Trebuchet MS" panose="020B0603020202020204" pitchFamily="34" charset="0"/>
              </a:rPr>
              <a:t>Το ανθρώπινο δυναμικό που διαθέτει η χώρα ανήλθε σε 6,5 εκ. εργαζομένους. Ενώ το επίπεδο εκπαίδευσης είναι αρκετά υψηλό συγκρινόμενο με τις υπόλοιπες χώρες της </a:t>
            </a:r>
            <a:r>
              <a:rPr lang="el-GR" sz="1400" dirty="0" err="1" smtClean="0">
                <a:latin typeface="Trebuchet MS" panose="020B0603020202020204" pitchFamily="34" charset="0"/>
              </a:rPr>
              <a:t>υποσαχάριας</a:t>
            </a:r>
            <a:r>
              <a:rPr lang="el-GR" sz="1400" dirty="0" smtClean="0">
                <a:latin typeface="Trebuchet MS" panose="020B0603020202020204" pitchFamily="34" charset="0"/>
              </a:rPr>
              <a:t> Αφρικής.</a:t>
            </a:r>
          </a:p>
          <a:p>
            <a:pPr algn="just"/>
            <a:endParaRPr lang="el-GR" sz="1400" dirty="0" smtClean="0">
              <a:latin typeface="Trebuchet MS" panose="020B0603020202020204" pitchFamily="34" charset="0"/>
            </a:endParaRPr>
          </a:p>
          <a:p>
            <a:pPr algn="just"/>
            <a:r>
              <a:rPr lang="el-GR" sz="1400" dirty="0" smtClean="0">
                <a:latin typeface="Trebuchet MS" panose="020B0603020202020204" pitchFamily="34" charset="0"/>
              </a:rPr>
              <a:t>Ο μέσος όρος ωριαίας αμοιβής ανέρχεται σε 1,62 $.</a:t>
            </a:r>
          </a:p>
          <a:p>
            <a:pPr algn="just"/>
            <a:endParaRPr lang="el-GR" sz="1400" dirty="0" smtClean="0">
              <a:latin typeface="Trebuchet MS" panose="020B0603020202020204" pitchFamily="34" charset="0"/>
            </a:endParaRPr>
          </a:p>
          <a:p>
            <a:pPr algn="just"/>
            <a:r>
              <a:rPr lang="el-GR" sz="1400" dirty="0" smtClean="0">
                <a:latin typeface="Trebuchet MS" panose="020B0603020202020204" pitchFamily="34" charset="0"/>
              </a:rPr>
              <a:t>Η κατανομή ανά κλάδο ενεργού ανθρώπινου δυναμικού είναι :</a:t>
            </a:r>
          </a:p>
          <a:p>
            <a:pPr algn="just"/>
            <a:endParaRPr lang="el-GR" sz="1400" dirty="0" smtClean="0">
              <a:latin typeface="Trebuchet MS" panose="020B0603020202020204" pitchFamily="34" charset="0"/>
            </a:endParaRPr>
          </a:p>
          <a:p>
            <a:pPr algn="just"/>
            <a:endParaRPr lang="el-GR" sz="1400" dirty="0" smtClean="0">
              <a:latin typeface="Trebuchet MS" panose="020B0603020202020204" pitchFamily="34" charset="0"/>
            </a:endParaRPr>
          </a:p>
          <a:p>
            <a:pPr algn="just"/>
            <a:endParaRPr lang="el-GR" sz="1400" dirty="0" smtClean="0">
              <a:latin typeface="Trebuchet MS" panose="020B0603020202020204" pitchFamily="34" charset="0"/>
            </a:endParaRPr>
          </a:p>
          <a:p>
            <a:pPr algn="just"/>
            <a:endParaRPr lang="el-GR" sz="1400" dirty="0">
              <a:latin typeface="Trebuchet MS" panose="020B0603020202020204" pitchFamily="34" charset="0"/>
            </a:endParaRPr>
          </a:p>
        </p:txBody>
      </p:sp>
      <p:pic>
        <p:nvPicPr>
          <p:cNvPr id="2050" name="Picture 2" descr="https://encrypted-tbn0.gstatic.com/images?q=tbn:ANd9GcS5wH_i-SfZOWxtUqv0oW3RXlP-lIjEqWKz6DgArkTjDLM6TznsqA"/>
          <p:cNvPicPr>
            <a:picLocks noChangeAspect="1" noChangeArrowheads="1"/>
          </p:cNvPicPr>
          <p:nvPr/>
        </p:nvPicPr>
        <p:blipFill>
          <a:blip r:embed="rId6" cstate="print"/>
          <a:srcRect/>
          <a:stretch>
            <a:fillRect/>
          </a:stretch>
        </p:blipFill>
        <p:spPr bwMode="auto">
          <a:xfrm>
            <a:off x="107504" y="2060848"/>
            <a:ext cx="2232248" cy="2771542"/>
          </a:xfrm>
          <a:prstGeom prst="rect">
            <a:avLst/>
          </a:prstGeom>
          <a:noFill/>
        </p:spPr>
      </p:pic>
      <p:graphicFrame>
        <p:nvGraphicFramePr>
          <p:cNvPr id="12" name="11 - Πίνακας"/>
          <p:cNvGraphicFramePr>
            <a:graphicFrameLocks noGrp="1"/>
          </p:cNvGraphicFramePr>
          <p:nvPr/>
        </p:nvGraphicFramePr>
        <p:xfrm>
          <a:off x="2699792" y="5013176"/>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l-GR" dirty="0"/>
                    </a:p>
                  </a:txBody>
                  <a:tcPr/>
                </a:tc>
                <a:tc>
                  <a:txBody>
                    <a:bodyPr/>
                    <a:lstStyle/>
                    <a:p>
                      <a:pPr algn="ctr"/>
                      <a:r>
                        <a:rPr lang="el-GR" dirty="0" smtClean="0"/>
                        <a:t>201</a:t>
                      </a:r>
                      <a:r>
                        <a:rPr lang="en-US" dirty="0" smtClean="0"/>
                        <a:t>7</a:t>
                      </a:r>
                      <a:endParaRPr lang="el-GR" dirty="0"/>
                    </a:p>
                  </a:txBody>
                  <a:tcPr/>
                </a:tc>
                <a:tc>
                  <a:txBody>
                    <a:bodyPr/>
                    <a:lstStyle/>
                    <a:p>
                      <a:pPr algn="ctr"/>
                      <a:endParaRPr lang="el-GR"/>
                    </a:p>
                  </a:txBody>
                  <a:tcPr/>
                </a:tc>
                <a:tc>
                  <a:txBody>
                    <a:bodyPr/>
                    <a:lstStyle/>
                    <a:p>
                      <a:pPr algn="ctr"/>
                      <a:r>
                        <a:rPr lang="el-GR" dirty="0" smtClean="0"/>
                        <a:t>2008</a:t>
                      </a:r>
                      <a:endParaRPr lang="el-GR" dirty="0"/>
                    </a:p>
                  </a:txBody>
                  <a:tcPr/>
                </a:tc>
              </a:tr>
              <a:tr h="370840">
                <a:tc>
                  <a:txBody>
                    <a:bodyPr/>
                    <a:lstStyle/>
                    <a:p>
                      <a:pPr algn="ctr"/>
                      <a:r>
                        <a:rPr lang="el-GR" dirty="0" smtClean="0"/>
                        <a:t>Γεωργία</a:t>
                      </a:r>
                      <a:endParaRPr lang="el-GR" dirty="0"/>
                    </a:p>
                  </a:txBody>
                  <a:tcPr/>
                </a:tc>
                <a:tc>
                  <a:txBody>
                    <a:bodyPr/>
                    <a:lstStyle/>
                    <a:p>
                      <a:pPr algn="ctr"/>
                      <a:r>
                        <a:rPr lang="el-GR" dirty="0" smtClean="0"/>
                        <a:t>75%</a:t>
                      </a:r>
                      <a:endParaRPr lang="el-GR" dirty="0"/>
                    </a:p>
                  </a:txBody>
                  <a:tcPr/>
                </a:tc>
                <a:tc>
                  <a:txBody>
                    <a:bodyPr/>
                    <a:lstStyle/>
                    <a:p>
                      <a:pPr algn="ctr"/>
                      <a:r>
                        <a:rPr lang="el-GR" dirty="0" smtClean="0"/>
                        <a:t>Γεωργία</a:t>
                      </a:r>
                      <a:endParaRPr lang="el-GR" dirty="0"/>
                    </a:p>
                  </a:txBody>
                  <a:tcPr/>
                </a:tc>
                <a:tc>
                  <a:txBody>
                    <a:bodyPr/>
                    <a:lstStyle/>
                    <a:p>
                      <a:pPr algn="ctr"/>
                      <a:r>
                        <a:rPr lang="el-GR" dirty="0" smtClean="0"/>
                        <a:t>85%</a:t>
                      </a:r>
                      <a:endParaRPr lang="el-GR" dirty="0"/>
                    </a:p>
                  </a:txBody>
                  <a:tcPr/>
                </a:tc>
              </a:tr>
              <a:tr h="370840">
                <a:tc>
                  <a:txBody>
                    <a:bodyPr/>
                    <a:lstStyle/>
                    <a:p>
                      <a:pPr algn="ctr"/>
                      <a:r>
                        <a:rPr lang="el-GR" dirty="0" smtClean="0"/>
                        <a:t>Βιομηχανία</a:t>
                      </a:r>
                      <a:endParaRPr lang="el-GR" dirty="0"/>
                    </a:p>
                  </a:txBody>
                  <a:tcPr/>
                </a:tc>
                <a:tc>
                  <a:txBody>
                    <a:bodyPr/>
                    <a:lstStyle/>
                    <a:p>
                      <a:pPr algn="ctr"/>
                      <a:r>
                        <a:rPr lang="el-GR" dirty="0" smtClean="0"/>
                        <a:t>14%</a:t>
                      </a:r>
                      <a:endParaRPr lang="el-GR" dirty="0"/>
                    </a:p>
                  </a:txBody>
                  <a:tcPr/>
                </a:tc>
                <a:tc>
                  <a:txBody>
                    <a:bodyPr/>
                    <a:lstStyle/>
                    <a:p>
                      <a:pPr algn="ctr"/>
                      <a:r>
                        <a:rPr lang="el-GR" dirty="0" smtClean="0"/>
                        <a:t>Βιομηχανία</a:t>
                      </a:r>
                      <a:endParaRPr lang="el-GR" dirty="0"/>
                    </a:p>
                  </a:txBody>
                  <a:tcPr/>
                </a:tc>
                <a:tc>
                  <a:txBody>
                    <a:bodyPr/>
                    <a:lstStyle/>
                    <a:p>
                      <a:pPr algn="ctr"/>
                      <a:r>
                        <a:rPr lang="el-GR" dirty="0" smtClean="0"/>
                        <a:t>9%</a:t>
                      </a:r>
                      <a:endParaRPr lang="el-GR" dirty="0"/>
                    </a:p>
                  </a:txBody>
                  <a:tcPr/>
                </a:tc>
              </a:tr>
              <a:tr h="370840">
                <a:tc>
                  <a:txBody>
                    <a:bodyPr/>
                    <a:lstStyle/>
                    <a:p>
                      <a:pPr algn="ctr"/>
                      <a:r>
                        <a:rPr lang="el-GR" dirty="0" smtClean="0"/>
                        <a:t>Υπηρεσίες</a:t>
                      </a:r>
                      <a:endParaRPr lang="el-GR" dirty="0"/>
                    </a:p>
                  </a:txBody>
                  <a:tcPr/>
                </a:tc>
                <a:tc>
                  <a:txBody>
                    <a:bodyPr/>
                    <a:lstStyle/>
                    <a:p>
                      <a:pPr algn="ctr"/>
                      <a:r>
                        <a:rPr lang="el-GR" dirty="0" smtClean="0"/>
                        <a:t>11%</a:t>
                      </a:r>
                      <a:endParaRPr lang="el-GR" dirty="0"/>
                    </a:p>
                  </a:txBody>
                  <a:tcPr/>
                </a:tc>
                <a:tc>
                  <a:txBody>
                    <a:bodyPr/>
                    <a:lstStyle/>
                    <a:p>
                      <a:pPr algn="ctr"/>
                      <a:r>
                        <a:rPr lang="el-GR" dirty="0" smtClean="0"/>
                        <a:t>Υπηρεσίες</a:t>
                      </a:r>
                      <a:endParaRPr lang="el-GR" dirty="0"/>
                    </a:p>
                  </a:txBody>
                  <a:tcPr/>
                </a:tc>
                <a:tc>
                  <a:txBody>
                    <a:bodyPr/>
                    <a:lstStyle/>
                    <a:p>
                      <a:pPr algn="ctr"/>
                      <a:r>
                        <a:rPr lang="el-GR" dirty="0" smtClean="0"/>
                        <a:t>6%</a:t>
                      </a:r>
                      <a:endParaRPr lang="el-GR" dirty="0"/>
                    </a:p>
                  </a:txBody>
                  <a:tcPr/>
                </a:tc>
              </a:tr>
            </a:tbl>
          </a:graphicData>
        </a:graphic>
      </p:graphicFrame>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1693984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3087267832"/>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2181417"/>
            <a:ext cx="6246564"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l-GR" sz="1400" dirty="0">
                <a:latin typeface="Trebuchet MS" panose="020B0603020202020204" pitchFamily="34" charset="0"/>
              </a:rPr>
              <a:t>Η οικονομία της Ζάμπια βασίζεται στους ακόλουθους τομείς :</a:t>
            </a:r>
          </a:p>
          <a:p>
            <a:endParaRPr lang="el-GR" sz="1400" dirty="0" smtClean="0">
              <a:latin typeface="Trebuchet MS" panose="020B0603020202020204" pitchFamily="34" charset="0"/>
            </a:endParaRPr>
          </a:p>
          <a:p>
            <a:pPr marL="285750" indent="-285750">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Εξόρυξη ορυκτών  </a:t>
            </a:r>
          </a:p>
          <a:p>
            <a:pPr>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Η γη της Ζάμπιας είναι πλούσια σε χαλκό, κοβάλτιο, ψευδάργυρο, μόλυβδο, άνθρακα, σμαράγδια, χρυσό, ασήμι και ουράνιο. </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Η </a:t>
            </a:r>
            <a:r>
              <a:rPr lang="el-GR" sz="1400" dirty="0">
                <a:latin typeface="Trebuchet MS" panose="020B0603020202020204" pitchFamily="34" charset="0"/>
              </a:rPr>
              <a:t>Ζάμπια αποτελεί τη δεύτερη σε παγκόσμια κατάταξη μετά τη Χιλή στην εξόρυξη χαλκού. Στο βόρειο – δυτικό τμήμα της χώρας </a:t>
            </a:r>
            <a:r>
              <a:rPr lang="el-GR" sz="1400" dirty="0" err="1">
                <a:latin typeface="Trebuchet MS" panose="020B0603020202020204" pitchFamily="34" charset="0"/>
              </a:rPr>
              <a:t>χωροθετείται</a:t>
            </a:r>
            <a:r>
              <a:rPr lang="el-GR" sz="1400" dirty="0">
                <a:latin typeface="Trebuchet MS" panose="020B0603020202020204" pitchFamily="34" charset="0"/>
              </a:rPr>
              <a:t> μία μεγάλη περιοχή με ορυχεία χαλκού γνωστή και ως </a:t>
            </a:r>
            <a:r>
              <a:rPr lang="en-US" sz="1400" dirty="0">
                <a:latin typeface="Trebuchet MS" panose="020B0603020202020204" pitchFamily="34" charset="0"/>
              </a:rPr>
              <a:t>cooper belt</a:t>
            </a:r>
            <a:r>
              <a:rPr lang="el-GR" sz="1400" dirty="0">
                <a:latin typeface="Trebuchet MS" panose="020B0603020202020204" pitchFamily="34" charset="0"/>
              </a:rPr>
              <a:t>. </a:t>
            </a:r>
            <a:endParaRPr lang="el-GR" sz="1400" dirty="0" smtClean="0">
              <a:latin typeface="Trebuchet MS" panose="020B0603020202020204" pitchFamily="34" charset="0"/>
            </a:endParaRP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Οι εξαγωγές που πραγματοποιήθηκαν μόνο σε χαλκό για το </a:t>
            </a:r>
            <a:r>
              <a:rPr lang="el-GR" sz="1400" dirty="0" smtClean="0">
                <a:latin typeface="Trebuchet MS" panose="020B0603020202020204" pitchFamily="34" charset="0"/>
              </a:rPr>
              <a:t>2017 </a:t>
            </a:r>
            <a:r>
              <a:rPr lang="el-GR" sz="1400" dirty="0" smtClean="0">
                <a:latin typeface="Trebuchet MS" panose="020B0603020202020204" pitchFamily="34" charset="0"/>
              </a:rPr>
              <a:t>ανήλθαν σε </a:t>
            </a:r>
            <a:r>
              <a:rPr lang="el-GR" sz="1400" dirty="0" smtClean="0">
                <a:latin typeface="Trebuchet MS" panose="020B0603020202020204" pitchFamily="34" charset="0"/>
              </a:rPr>
              <a:t>6,8 </a:t>
            </a:r>
            <a:r>
              <a:rPr lang="el-GR" sz="1400" dirty="0" smtClean="0">
                <a:latin typeface="Trebuchet MS" panose="020B0603020202020204" pitchFamily="34" charset="0"/>
              </a:rPr>
              <a:t>δισ. $. Ενώ αποπληρώθηκαν με χαλκό αντισταθμιστικά δημόσια έργα αξίας </a:t>
            </a:r>
            <a:r>
              <a:rPr lang="el-GR" sz="1400" dirty="0" smtClean="0">
                <a:latin typeface="Trebuchet MS" panose="020B0603020202020204" pitchFamily="34" charset="0"/>
              </a:rPr>
              <a:t>1,6 </a:t>
            </a:r>
            <a:r>
              <a:rPr lang="el-GR" sz="1400" dirty="0" smtClean="0">
                <a:latin typeface="Trebuchet MS" panose="020B0603020202020204" pitchFamily="34" charset="0"/>
              </a:rPr>
              <a:t>δισ. $.</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Τα υπόλοιπα ορυκτά αφορούν εξαγωγές ύψους </a:t>
            </a:r>
            <a:r>
              <a:rPr lang="el-GR" sz="1400" dirty="0" smtClean="0">
                <a:latin typeface="Trebuchet MS" panose="020B0603020202020204" pitchFamily="34" charset="0"/>
              </a:rPr>
              <a:t>1,1 </a:t>
            </a:r>
            <a:r>
              <a:rPr lang="el-GR" sz="1400" dirty="0" smtClean="0">
                <a:latin typeface="Trebuchet MS" panose="020B0603020202020204" pitchFamily="34" charset="0"/>
              </a:rPr>
              <a:t>δισ. $ για το ίδιο έτος, ενώ αποπληρώθηκαν αντισταθμιστικά δημόσια έργα αξίας 1,4 δισ. $.</a:t>
            </a:r>
          </a:p>
          <a:p>
            <a:pPr algn="just">
              <a:buClr>
                <a:schemeClr val="accent6">
                  <a:lumMod val="50000"/>
                </a:schemeClr>
              </a:buClr>
            </a:pPr>
            <a:endParaRPr lang="el-GR" sz="1400" dirty="0">
              <a:latin typeface="Trebuchet MS" panose="020B0603020202020204" pitchFamily="34" charset="0"/>
            </a:endParaRPr>
          </a:p>
        </p:txBody>
      </p:sp>
      <p:pic>
        <p:nvPicPr>
          <p:cNvPr id="9" name="Εικόνα 8" descr="http://s.wsj.net/public/resources/images/OB-PD444_copper_E_20110812111742.jpg"/>
          <p:cNvPicPr/>
          <p:nvPr/>
        </p:nvPicPr>
        <p:blipFill>
          <a:blip r:embed="rId6" cstate="print"/>
          <a:srcRect/>
          <a:stretch>
            <a:fillRect/>
          </a:stretch>
        </p:blipFill>
        <p:spPr bwMode="auto">
          <a:xfrm>
            <a:off x="107504" y="2060848"/>
            <a:ext cx="2232248" cy="1944216"/>
          </a:xfrm>
          <a:prstGeom prst="rect">
            <a:avLst/>
          </a:prstGeom>
          <a:ln>
            <a:noFill/>
          </a:ln>
          <a:effectLst>
            <a:outerShdw blurRad="190500" algn="tl" rotWithShape="0">
              <a:srgbClr val="000000">
                <a:alpha val="70000"/>
              </a:srgbClr>
            </a:outerShdw>
          </a:effectLst>
        </p:spPr>
      </p:pic>
      <p:pic>
        <p:nvPicPr>
          <p:cNvPr id="10" name="9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3221861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2023421"/>
            <a:ext cx="6246564"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Πρωτογενής </a:t>
            </a:r>
            <a:r>
              <a:rPr lang="el-GR" sz="1400" b="1" dirty="0">
                <a:latin typeface="Trebuchet MS" panose="020B0603020202020204" pitchFamily="34" charset="0"/>
              </a:rPr>
              <a:t>αγροτική </a:t>
            </a:r>
            <a:r>
              <a:rPr lang="el-GR" sz="1400" b="1" dirty="0" smtClean="0">
                <a:latin typeface="Trebuchet MS" panose="020B0603020202020204" pitchFamily="34" charset="0"/>
              </a:rPr>
              <a:t>παραγωγή </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Η </a:t>
            </a:r>
            <a:r>
              <a:rPr lang="el-GR" sz="1400" dirty="0">
                <a:latin typeface="Trebuchet MS" panose="020B0603020202020204" pitchFamily="34" charset="0"/>
              </a:rPr>
              <a:t>Ζάμπια διαθέτει μεγάλες εκτάσεις που εκμεταλλεύονται για την εκτροφή βοοειδών και την παραγωγή κηπευτικών και λοιπών αγροτικών προϊόντων για  την κάλυψη των εσωτερικών όσο και εξαγωγικών αναγκών</a:t>
            </a:r>
            <a:r>
              <a:rPr lang="el-GR" sz="1400" dirty="0" smtClean="0">
                <a:latin typeface="Trebuchet MS" panose="020B0603020202020204" pitchFamily="34" charset="0"/>
              </a:rPr>
              <a:t>.</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Τα κυριότερα προϊόντα που παράγονται είναι καλαμπόκι, σόγια, ρύζι, φιστίκια, ηλιόσποροι, λαχανικά, λουλούδια, καπνός, βαμβάκι, ζαχαροκάλαμο, μανιόκα, καφές, βοοειδή, αίγες, χοίροι, πουλερικά, γάλα, αυγά, δέρματα.</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Οι εξαγωγές που πραγματοποιήθηκαν συνολικά για το έτος </a:t>
            </a:r>
            <a:r>
              <a:rPr lang="el-GR" sz="1400" dirty="0" smtClean="0">
                <a:latin typeface="Trebuchet MS" panose="020B0603020202020204" pitchFamily="34" charset="0"/>
              </a:rPr>
              <a:t>2017 </a:t>
            </a:r>
            <a:r>
              <a:rPr lang="el-GR" sz="1400" dirty="0" smtClean="0">
                <a:latin typeface="Trebuchet MS" panose="020B0603020202020204" pitchFamily="34" charset="0"/>
              </a:rPr>
              <a:t>από τα παραπάνω προϊόντα ανήλθαν σε </a:t>
            </a:r>
            <a:r>
              <a:rPr lang="el-GR" sz="1400" dirty="0" smtClean="0">
                <a:latin typeface="Trebuchet MS" panose="020B0603020202020204" pitchFamily="34" charset="0"/>
              </a:rPr>
              <a:t>1,5 </a:t>
            </a:r>
            <a:r>
              <a:rPr lang="el-GR" sz="1400" dirty="0" smtClean="0">
                <a:latin typeface="Trebuchet MS" panose="020B0603020202020204" pitchFamily="34" charset="0"/>
              </a:rPr>
              <a:t>δισ. $.</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Σημειώνεται μικρός βαθμός μεταποίησης όλων των προϊόντων που παράγονται στη Ζάμπια.</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endParaRPr lang="el-GR" sz="1400" dirty="0">
              <a:latin typeface="Trebuchet MS" panose="020B0603020202020204" pitchFamily="34" charset="0"/>
            </a:endParaRPr>
          </a:p>
        </p:txBody>
      </p:sp>
      <p:pic>
        <p:nvPicPr>
          <p:cNvPr id="21506" name="Picture 2" descr="http://southwestfarmpress.com/site-files/southwestfarmpress.com/files/imagecache/medium_img/uploads/2013/02/akaushibull.jpg"/>
          <p:cNvPicPr>
            <a:picLocks noChangeAspect="1" noChangeArrowheads="1"/>
          </p:cNvPicPr>
          <p:nvPr/>
        </p:nvPicPr>
        <p:blipFill>
          <a:blip r:embed="rId6" cstate="print"/>
          <a:srcRect/>
          <a:stretch>
            <a:fillRect/>
          </a:stretch>
        </p:blipFill>
        <p:spPr bwMode="auto">
          <a:xfrm>
            <a:off x="107504" y="2132858"/>
            <a:ext cx="2232248" cy="1728190"/>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296144"/>
          </a:xfrm>
          <a:prstGeom prst="rect">
            <a:avLst/>
          </a:prstGeom>
          <a:noFill/>
          <a:ln w="9525">
            <a:noFill/>
            <a:miter lim="800000"/>
            <a:headEnd/>
            <a:tailEnd/>
          </a:ln>
        </p:spPr>
      </p:pic>
    </p:spTree>
    <p:extLst>
      <p:ext uri="{BB962C8B-B14F-4D97-AF65-F5344CB8AC3E}">
        <p14:creationId xmlns:p14="http://schemas.microsoft.com/office/powerpoint/2010/main" xmlns="" val="1083700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1970419"/>
            <a:ext cx="6246564"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Ανάλυση των προϊόντων κρέατος</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Στη Ζάμπια εκτρέφονται σε οργανωμένες φάρμες περίπου 6,4 εκ. βοοειδή, 1,5 εκ. γουρούνια και 2,8 εκ. αιγοπρόβατα. Επίσης εκτιμάται ότι εκτρέφονται περίπου 2,5 εκ. βοοειδή σε μη οργανωμένες φάρμες.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Το μοντέλο ανάπτυξης της εκτροφής ζώων αναφέρεται σε μεγάλες καθετοποιημένες φάρμες. Έτσι οι φάρμες παράγουν και τις ζωοτροφές που καταναλώνουν τα ζώα τους.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Το μέγεθος στις φάρμες αφορά σε μεγέθη της τάξης των 40.000 ζώων ανά εκμετάλλευση. Ενώ υπάρχουν και φάρμες εξαιρετικά μεγάλες σε σχέση με τις αντίστοιχες φάρμες της Ευρώπης. Π.χ. μέγεθος φάρμας 150.000 – 250.000 ζώα ανά εκμετάλλευση.</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Υπάρχουν μεγάλες ανάγκες για ενέργεια και ενσωμάτωση τεχνολογίας και καινοτομία προκειμένου οι φάρμες να είναι πιο αποδοτικές και πιο προσοδοφόρες.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Η τιμή μοσχαρίσιου κρέατος είναι της τάξης των 6,5 $ το κιλό.</a:t>
            </a:r>
            <a:endParaRPr lang="el-GR" sz="1400" dirty="0">
              <a:latin typeface="Trebuchet MS" panose="020B0603020202020204" pitchFamily="34" charset="0"/>
            </a:endParaRPr>
          </a:p>
        </p:txBody>
      </p:sp>
      <p:pic>
        <p:nvPicPr>
          <p:cNvPr id="53250" name="Picture 2" descr="https://encrypted-tbn2.gstatic.com/images?q=tbn:ANd9GcSxigNbYK9KKgRKf_Go7q_7x2MqQmTAr8YaZ6Bym6QVHMIQkCTj"/>
          <p:cNvPicPr>
            <a:picLocks noChangeAspect="1" noChangeArrowheads="1"/>
          </p:cNvPicPr>
          <p:nvPr/>
        </p:nvPicPr>
        <p:blipFill>
          <a:blip r:embed="rId6" cstate="print"/>
          <a:srcRect/>
          <a:stretch>
            <a:fillRect/>
          </a:stretch>
        </p:blipFill>
        <p:spPr bwMode="auto">
          <a:xfrm>
            <a:off x="107504" y="2060848"/>
            <a:ext cx="2232248" cy="1944216"/>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40768"/>
          </a:xfrm>
          <a:prstGeom prst="rect">
            <a:avLst/>
          </a:prstGeom>
          <a:noFill/>
          <a:ln w="9525">
            <a:noFill/>
            <a:miter lim="800000"/>
            <a:headEnd/>
            <a:tailEnd/>
          </a:ln>
        </p:spPr>
      </p:pic>
    </p:spTree>
    <p:extLst>
      <p:ext uri="{BB962C8B-B14F-4D97-AF65-F5344CB8AC3E}">
        <p14:creationId xmlns:p14="http://schemas.microsoft.com/office/powerpoint/2010/main" xmlns="" val="108370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772816"/>
            <a:ext cx="2411759" cy="5085184"/>
          </a:xfrm>
          <a:prstGeom prst="rect">
            <a:avLst/>
          </a:prstGeom>
          <a:noFill/>
          <a:effectLst>
            <a:outerShdw blurRad="50800" dist="38100" dir="2700000" algn="tl" rotWithShape="0">
              <a:prstClr val="black">
                <a:alpha val="40000"/>
              </a:prstClr>
            </a:outerShdw>
          </a:effectLst>
        </p:spPr>
      </p:pic>
      <p:pic>
        <p:nvPicPr>
          <p:cNvPr id="1058" name="Picture 34" descr="C:\Users\user\Desktop\B.2.2_ValueRight_site_PNG.jp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 y="1372320"/>
            <a:ext cx="9143999" cy="544512"/>
          </a:xfrm>
          <a:prstGeom prst="rect">
            <a:avLst/>
          </a:prstGeom>
          <a:noFill/>
          <a:effectLst>
            <a:outerShdw blurRad="50800" dist="38100" dir="2700000" algn="tl" rotWithShape="0">
              <a:prstClr val="black">
                <a:alpha val="40000"/>
              </a:prstClr>
            </a:outerShdw>
          </a:effectLst>
        </p:spPr>
      </p:pic>
      <p:graphicFrame>
        <p:nvGraphicFramePr>
          <p:cNvPr id="38" name="37 - Πίνακας"/>
          <p:cNvGraphicFramePr>
            <a:graphicFrameLocks noGrp="1"/>
          </p:cNvGraphicFramePr>
          <p:nvPr>
            <p:extLst>
              <p:ext uri="{D42A27DB-BD31-4B8C-83A1-F6EECF244321}">
                <p14:modId xmlns:p14="http://schemas.microsoft.com/office/powerpoint/2010/main" xmlns="" val="112285027"/>
              </p:ext>
            </p:extLst>
          </p:nvPr>
        </p:nvGraphicFramePr>
        <p:xfrm>
          <a:off x="125760" y="5826968"/>
          <a:ext cx="2160240" cy="70104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l-GR" sz="800" b="1" kern="1200" dirty="0" smtClean="0">
                          <a:solidFill>
                            <a:schemeClr val="tx1"/>
                          </a:solidFill>
                          <a:effectLst/>
                          <a:latin typeface="Trebuchet MS" panose="020B0603020202020204" pitchFamily="34" charset="0"/>
                          <a:ea typeface="+mn-ea"/>
                          <a:cs typeface="+mn-cs"/>
                        </a:rPr>
                        <a:t>ΕΛΛΗΝΟΖΑΜΠΙΑΝΟ ΕΠΙΜΕΛΗΤΗΡΙΟ</a:t>
                      </a:r>
                      <a:endParaRPr lang="el-GR" sz="800" kern="1200" dirty="0" smtClean="0">
                        <a:solidFill>
                          <a:schemeClr val="tx1"/>
                        </a:solidFill>
                        <a:effectLst/>
                        <a:latin typeface="Trebuchet MS" panose="020B0603020202020204" pitchFamily="34" charset="0"/>
                        <a:ea typeface="+mn-ea"/>
                        <a:cs typeface="+mn-cs"/>
                      </a:endParaRPr>
                    </a:p>
                    <a:p>
                      <a:pPr algn="ctr"/>
                      <a:r>
                        <a:rPr lang="el-GR" sz="800" kern="1200" dirty="0" smtClean="0">
                          <a:solidFill>
                            <a:schemeClr val="tx1"/>
                          </a:solidFill>
                          <a:effectLst/>
                          <a:latin typeface="Trebuchet MS" panose="020B0603020202020204" pitchFamily="34" charset="0"/>
                          <a:ea typeface="+mn-ea"/>
                          <a:cs typeface="+mn-cs"/>
                        </a:rPr>
                        <a:t>Δωδεκανήσου </a:t>
                      </a:r>
                      <a:r>
                        <a:rPr lang="el-GR" sz="800" kern="1200" dirty="0" smtClean="0">
                          <a:solidFill>
                            <a:schemeClr val="tx1"/>
                          </a:solidFill>
                          <a:effectLst/>
                          <a:latin typeface="Trebuchet MS" panose="020B0603020202020204" pitchFamily="34" charset="0"/>
                          <a:ea typeface="+mn-ea"/>
                          <a:cs typeface="+mn-cs"/>
                        </a:rPr>
                        <a:t>9, </a:t>
                      </a:r>
                    </a:p>
                    <a:p>
                      <a:pPr algn="ctr"/>
                      <a:r>
                        <a:rPr lang="el-GR" sz="800" kern="1200" dirty="0" smtClean="0">
                          <a:solidFill>
                            <a:schemeClr val="tx1"/>
                          </a:solidFill>
                          <a:effectLst/>
                          <a:latin typeface="Trebuchet MS" panose="020B0603020202020204" pitchFamily="34" charset="0"/>
                          <a:ea typeface="+mn-ea"/>
                          <a:cs typeface="+mn-cs"/>
                        </a:rPr>
                        <a:t>14572 Δροσιά Αθήνα</a:t>
                      </a:r>
                    </a:p>
                    <a:p>
                      <a:pPr algn="ctr"/>
                      <a:r>
                        <a:rPr lang="en-US" sz="800" kern="1200" dirty="0" smtClean="0">
                          <a:solidFill>
                            <a:schemeClr val="tx1"/>
                          </a:solidFill>
                          <a:effectLst/>
                          <a:latin typeface="Trebuchet MS" panose="020B0603020202020204" pitchFamily="34" charset="0"/>
                          <a:ea typeface="+mn-ea"/>
                          <a:cs typeface="+mn-cs"/>
                        </a:rPr>
                        <a:t>t</a:t>
                      </a:r>
                      <a:r>
                        <a:rPr lang="el-GR" sz="800" kern="1200" dirty="0" smtClean="0">
                          <a:solidFill>
                            <a:schemeClr val="tx1"/>
                          </a:solidFill>
                          <a:effectLst/>
                          <a:latin typeface="Trebuchet MS" panose="020B0603020202020204" pitchFamily="34" charset="0"/>
                          <a:ea typeface="+mn-ea"/>
                          <a:cs typeface="+mn-cs"/>
                        </a:rPr>
                        <a:t>. +30 210 6714553 | </a:t>
                      </a:r>
                      <a:r>
                        <a:rPr lang="en-US" sz="800" kern="1200" dirty="0" smtClean="0">
                          <a:solidFill>
                            <a:schemeClr val="tx1"/>
                          </a:solidFill>
                          <a:effectLst/>
                          <a:latin typeface="Trebuchet MS" panose="020B0603020202020204" pitchFamily="34" charset="0"/>
                          <a:ea typeface="+mn-ea"/>
                          <a:cs typeface="+mn-cs"/>
                        </a:rPr>
                        <a:t>f</a:t>
                      </a:r>
                      <a:r>
                        <a:rPr lang="el-GR" sz="800" kern="1200" dirty="0" smtClean="0">
                          <a:solidFill>
                            <a:schemeClr val="tx1"/>
                          </a:solidFill>
                          <a:effectLst/>
                          <a:latin typeface="Trebuchet MS" panose="020B0603020202020204" pitchFamily="34" charset="0"/>
                          <a:ea typeface="+mn-ea"/>
                          <a:cs typeface="+mn-cs"/>
                        </a:rPr>
                        <a:t>. +30 210 6714570 | </a:t>
                      </a:r>
                      <a:r>
                        <a:rPr lang="en-US" sz="800" kern="1200" dirty="0" smtClean="0">
                          <a:solidFill>
                            <a:schemeClr val="tx1"/>
                          </a:solidFill>
                          <a:effectLst/>
                          <a:latin typeface="Trebuchet MS" panose="020B0603020202020204" pitchFamily="34" charset="0"/>
                          <a:ea typeface="+mn-ea"/>
                          <a:cs typeface="+mn-cs"/>
                        </a:rPr>
                        <a:t>e</a:t>
                      </a:r>
                      <a:r>
                        <a:rPr lang="el-GR" sz="800" kern="1200" dirty="0" smtClean="0">
                          <a:solidFill>
                            <a:schemeClr val="tx1"/>
                          </a:solidFill>
                          <a:effectLst/>
                          <a:latin typeface="Trebuchet MS" panose="020B0603020202020204" pitchFamily="34" charset="0"/>
                          <a:ea typeface="+mn-ea"/>
                          <a:cs typeface="+mn-cs"/>
                        </a:rPr>
                        <a:t>. </a:t>
                      </a:r>
                      <a:r>
                        <a:rPr lang="en-US" sz="800" u="sng" kern="1200" dirty="0" smtClean="0">
                          <a:solidFill>
                            <a:schemeClr val="tx1"/>
                          </a:solidFill>
                          <a:effectLst/>
                          <a:latin typeface="Trebuchet MS" panose="020B0603020202020204" pitchFamily="34" charset="0"/>
                          <a:ea typeface="+mn-ea"/>
                          <a:cs typeface="+mn-cs"/>
                          <a:hlinkClick r:id="rId4"/>
                        </a:rPr>
                        <a:t>info@hzc.gr</a:t>
                      </a:r>
                      <a:r>
                        <a:rPr lang="el-GR" sz="800" u="sng" kern="1200" dirty="0" smtClean="0">
                          <a:solidFill>
                            <a:schemeClr val="tx1"/>
                          </a:solidFill>
                          <a:effectLst/>
                          <a:latin typeface="Trebuchet MS" panose="020B0603020202020204" pitchFamily="34" charset="0"/>
                          <a:ea typeface="+mn-ea"/>
                          <a:cs typeface="+mn-cs"/>
                        </a:rPr>
                        <a:t> </a:t>
                      </a:r>
                      <a:r>
                        <a:rPr lang="el-GR" sz="800" u="none" kern="1200" dirty="0" smtClean="0">
                          <a:solidFill>
                            <a:schemeClr val="tx1"/>
                          </a:solidFill>
                          <a:effectLst/>
                          <a:latin typeface="Trebuchet MS" panose="020B0603020202020204" pitchFamily="34" charset="0"/>
                          <a:ea typeface="+mn-ea"/>
                          <a:cs typeface="+mn-cs"/>
                        </a:rPr>
                        <a:t> |  </a:t>
                      </a:r>
                      <a:r>
                        <a:rPr lang="en-US" sz="800" b="1" u="sng" kern="1200" dirty="0" smtClean="0">
                          <a:solidFill>
                            <a:schemeClr val="tx1"/>
                          </a:solidFill>
                          <a:effectLst/>
                          <a:latin typeface="Trebuchet MS" panose="020B0603020202020204" pitchFamily="34" charset="0"/>
                          <a:ea typeface="+mn-ea"/>
                          <a:cs typeface="+mn-cs"/>
                          <a:hlinkClick r:id="rId5" action="ppaction://hlinkfile"/>
                        </a:rPr>
                        <a:t>www.hzc.gr</a:t>
                      </a:r>
                      <a:endParaRPr lang="el-GR" sz="800" dirty="0">
                        <a:latin typeface="Trebuchet MS" panose="020B0603020202020204" pitchFamily="34" charset="0"/>
                      </a:endParaRPr>
                    </a:p>
                  </a:txBody>
                  <a:tcPr/>
                </a:tc>
              </a:tr>
            </a:tbl>
          </a:graphicData>
        </a:graphic>
      </p:graphicFrame>
      <p:sp>
        <p:nvSpPr>
          <p:cNvPr id="2" name="TextBox 1"/>
          <p:cNvSpPr txBox="1"/>
          <p:nvPr/>
        </p:nvSpPr>
        <p:spPr>
          <a:xfrm>
            <a:off x="4932040" y="1475492"/>
            <a:ext cx="4171335" cy="369332"/>
          </a:xfrm>
          <a:prstGeom prst="rect">
            <a:avLst/>
          </a:prstGeom>
          <a:noFill/>
        </p:spPr>
        <p:txBody>
          <a:bodyPr wrap="none" rtlCol="0">
            <a:sp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Τομείς της Οικονομίας της Ζάμπιας</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a:spLocks noChangeArrowheads="1"/>
          </p:cNvSpPr>
          <p:nvPr/>
        </p:nvSpPr>
        <p:spPr bwMode="auto">
          <a:xfrm>
            <a:off x="2501900" y="2131147"/>
            <a:ext cx="6246564" cy="3754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buClr>
                <a:schemeClr val="accent6">
                  <a:lumMod val="50000"/>
                </a:schemeClr>
              </a:buClr>
              <a:buFont typeface="Wingdings" panose="05000000000000000000" pitchFamily="2" charset="2"/>
              <a:buChar char="q"/>
            </a:pPr>
            <a:r>
              <a:rPr lang="el-GR" sz="1400" b="1" dirty="0" smtClean="0">
                <a:latin typeface="Trebuchet MS" panose="020B0603020202020204" pitchFamily="34" charset="0"/>
              </a:rPr>
              <a:t>Ανάλυση παραγωγής γάλακτος</a:t>
            </a:r>
          </a:p>
          <a:p>
            <a:pPr>
              <a:buClr>
                <a:schemeClr val="accent6">
                  <a:lumMod val="50000"/>
                </a:schemeClr>
              </a:buClr>
            </a:pPr>
            <a:endParaRPr lang="el-GR" sz="1400" dirty="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Στη Ζάμπια υπάρχουν περίπου 116 χιλ. οργανωμένες φάρμες που παράγουν αγελαδινό γάλα, οι οποίες φιλοξενούν περίπου 0,9 εκ. αγελάδες, οι οποίες παράγουν ετησίως περίπου 810 εκ. λίτρα γάλακτος.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Επίσης υπάρχει ακόμα ένα 15% - 20% πρόσθετη παραγωγή γάλακτος η οποία όμως δεν αφορά σε οργανωμένη παραγωγή.</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Ιδιαίτερο χαρακτηριστικό αποτελεί η μεγάλη διασπορά στη χωροθέτηση της παραγωγής. Το 65% της παραγωγής παράγεται σε απόσταση μεγαλύτερη των 350 χιλ. από τη πρωτεύουσα Λουσάκα και τις υπόλοιπες αστικές περιοχές.</a:t>
            </a:r>
          </a:p>
          <a:p>
            <a:pPr algn="just">
              <a:buClr>
                <a:schemeClr val="accent6">
                  <a:lumMod val="50000"/>
                </a:schemeClr>
              </a:buClr>
            </a:pPr>
            <a:endParaRPr lang="el-GR" sz="1400" dirty="0" smtClean="0">
              <a:latin typeface="Trebuchet MS" panose="020B0603020202020204" pitchFamily="34" charset="0"/>
            </a:endParaRPr>
          </a:p>
          <a:p>
            <a:pPr algn="just">
              <a:buClr>
                <a:schemeClr val="accent6">
                  <a:lumMod val="50000"/>
                </a:schemeClr>
              </a:buClr>
            </a:pPr>
            <a:r>
              <a:rPr lang="el-GR" sz="1400" dirty="0" smtClean="0">
                <a:latin typeface="Trebuchet MS" panose="020B0603020202020204" pitchFamily="34" charset="0"/>
              </a:rPr>
              <a:t>Έτσι το κόστος του γάλακτος επιβαρύνεται σημαντικά με κόστος μεταφοράς, ενώ σημαντικό μέρος της πραγματικής παραγωγής αλλοιώνεται και τελικά δεν καταναλώνεται. </a:t>
            </a:r>
            <a:endParaRPr lang="el-GR" sz="1400" dirty="0">
              <a:latin typeface="Trebuchet MS" panose="020B0603020202020204" pitchFamily="34" charset="0"/>
            </a:endParaRPr>
          </a:p>
        </p:txBody>
      </p:sp>
      <p:pic>
        <p:nvPicPr>
          <p:cNvPr id="55298" name="Picture 2" descr="http://www.hvainternational.nl/ShakiAgro%20Rapid%20exit.jpg"/>
          <p:cNvPicPr>
            <a:picLocks noChangeAspect="1" noChangeArrowheads="1"/>
          </p:cNvPicPr>
          <p:nvPr/>
        </p:nvPicPr>
        <p:blipFill>
          <a:blip r:embed="rId6" cstate="print"/>
          <a:srcRect/>
          <a:stretch>
            <a:fillRect/>
          </a:stretch>
        </p:blipFill>
        <p:spPr bwMode="auto">
          <a:xfrm>
            <a:off x="107504" y="2060848"/>
            <a:ext cx="2232248" cy="2016224"/>
          </a:xfrm>
          <a:prstGeom prst="rect">
            <a:avLst/>
          </a:prstGeom>
          <a:noFill/>
        </p:spPr>
      </p:pic>
      <p:pic>
        <p:nvPicPr>
          <p:cNvPr id="9" name="8 - Εικόνα" descr="hzc_gr_logo"/>
          <p:cNvPicPr/>
          <p:nvPr/>
        </p:nvPicPr>
        <p:blipFill>
          <a:blip r:embed="rId7" cstate="print"/>
          <a:srcRect/>
          <a:stretch>
            <a:fillRect/>
          </a:stretch>
        </p:blipFill>
        <p:spPr bwMode="auto">
          <a:xfrm>
            <a:off x="0" y="0"/>
            <a:ext cx="2411760" cy="1368152"/>
          </a:xfrm>
          <a:prstGeom prst="rect">
            <a:avLst/>
          </a:prstGeom>
          <a:noFill/>
          <a:ln w="9525">
            <a:noFill/>
            <a:miter lim="800000"/>
            <a:headEnd/>
            <a:tailEnd/>
          </a:ln>
        </p:spPr>
      </p:pic>
    </p:spTree>
    <p:extLst>
      <p:ext uri="{BB962C8B-B14F-4D97-AF65-F5344CB8AC3E}">
        <p14:creationId xmlns:p14="http://schemas.microsoft.com/office/powerpoint/2010/main" xmlns="" val="1083700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TotalTime>
  <Words>2835</Words>
  <Application>Microsoft Office PowerPoint</Application>
  <PresentationFormat>Προβολή στην οθόνη (4:3)</PresentationFormat>
  <Paragraphs>449</Paragraphs>
  <Slides>22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Sofia</cp:lastModifiedBy>
  <cp:revision>190</cp:revision>
  <dcterms:created xsi:type="dcterms:W3CDTF">2013-05-08T08:31:49Z</dcterms:created>
  <dcterms:modified xsi:type="dcterms:W3CDTF">2019-01-22T14:45:49Z</dcterms:modified>
</cp:coreProperties>
</file>